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60" r:id="rId4"/>
    <p:sldId id="261" r:id="rId5"/>
    <p:sldId id="262" r:id="rId6"/>
    <p:sldId id="264" r:id="rId7"/>
    <p:sldId id="263" r:id="rId8"/>
    <p:sldId id="265" r:id="rId9"/>
    <p:sldId id="282" r:id="rId10"/>
    <p:sldId id="267" r:id="rId11"/>
    <p:sldId id="268" r:id="rId12"/>
    <p:sldId id="269" r:id="rId13"/>
    <p:sldId id="28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797675" cy="9874250"/>
  <p:embeddedFontLst>
    <p:embeddedFont>
      <p:font typeface="Calibri" panose="020F0502020204030204" pitchFamily="34" charset="0"/>
      <p:regular r:id="rId28"/>
      <p:bold r:id="rId29"/>
      <p:italic r:id="rId30"/>
      <p:boldItalic r:id="rId31"/>
    </p:embeddedFont>
    <p:embeddedFont>
      <p:font typeface="Corsiva" panose="020B0604020202020204" charset="0"/>
      <p:regular r:id="rId32"/>
      <p:bold r:id="rId33"/>
      <p:italic r:id="rId34"/>
      <p:boldItalic r:id="rId35"/>
    </p:embeddedFont>
    <p:embeddedFont>
      <p:font typeface="Candara" panose="020E05020303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jYJ+/GfOppONbAAun4/x+r9aT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BD1"/>
    <a:srgbClr val="464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08800F-12DD-42AD-B5E8-A7F0F86C8AEF}">
  <a:tblStyle styleId="{0D08800F-12DD-42AD-B5E8-A7F0F86C8AEF}" styleName="Table_0">
    <a:wholeTbl>
      <a:tcTxStyle b="off" i="off">
        <a:font>
          <a:latin typeface="Candara"/>
          <a:ea typeface="Candara"/>
          <a:cs typeface="Candar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A806732-D038-47EF-9E4D-711765E5EF7E}" styleName="Table_1">
    <a:wholeTbl>
      <a:tcTxStyle b="off" i="off">
        <a:font>
          <a:latin typeface="Candara"/>
          <a:ea typeface="Candara"/>
          <a:cs typeface="Candar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ndara"/>
          <a:ea typeface="Candara"/>
          <a:cs typeface="Candara"/>
        </a:font>
        <a:schemeClr val="lt1"/>
      </a:tcTxStyle>
      <a:tcStyle>
        <a:tcBdr/>
        <a:fill>
          <a:solidFill>
            <a:schemeClr val="accent5"/>
          </a:solidFill>
        </a:fill>
      </a:tcStyle>
    </a:lastCol>
    <a:firstCol>
      <a:tcTxStyle b="on" i="off">
        <a:font>
          <a:latin typeface="Candara"/>
          <a:ea typeface="Candara"/>
          <a:cs typeface="Candara"/>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ndara"/>
          <a:ea typeface="Candara"/>
          <a:cs typeface="Candara"/>
        </a:font>
        <a:schemeClr val="dk1"/>
      </a:tcTxStyle>
      <a:tcStyle>
        <a:tcBdr/>
      </a:tcStyle>
    </a:seCell>
    <a:swCell>
      <a:tcTxStyle b="on" i="off">
        <a:font>
          <a:latin typeface="Candara"/>
          <a:ea typeface="Candara"/>
          <a:cs typeface="Candara"/>
        </a:font>
        <a:schemeClr val="dk1"/>
      </a:tcTxStyle>
      <a:tcStyle>
        <a:tcBdr/>
      </a:tcStyle>
    </a:swCell>
    <a:firstRow>
      <a:tcTxStyle b="on" i="off">
        <a:font>
          <a:latin typeface="Candara"/>
          <a:ea typeface="Candara"/>
          <a:cs typeface="Candara"/>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1" autoAdjust="0"/>
  </p:normalViewPr>
  <p:slideViewPr>
    <p:cSldViewPr snapToGrid="0">
      <p:cViewPr varScale="1">
        <p:scale>
          <a:sx n="83" d="100"/>
          <a:sy n="83" d="100"/>
        </p:scale>
        <p:origin x="145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53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2513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74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3:notes"/>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Tree>
    <p:extLst>
      <p:ext uri="{BB962C8B-B14F-4D97-AF65-F5344CB8AC3E}">
        <p14:creationId xmlns:p14="http://schemas.microsoft.com/office/powerpoint/2010/main" val="109297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65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5: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7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03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b5605a688_1_0:notes"/>
          <p:cNvSpPr txBox="1">
            <a:spLocks noGrp="1"/>
          </p:cNvSpPr>
          <p:nvPr>
            <p:ph type="body" idx="1"/>
          </p:nvPr>
        </p:nvSpPr>
        <p:spPr>
          <a:xfrm>
            <a:off x="679450" y="4751388"/>
            <a:ext cx="5438700" cy="3889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bb5605a688_1_0: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21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47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4" name="Google Shape;374;p18: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43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72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0: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91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1: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55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537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2: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66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3: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52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4: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535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33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59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6: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54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7: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8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9: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7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04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0: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8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1177925" y="1235075"/>
            <a:ext cx="4441825" cy="3332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55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22"/>
        <p:cNvGrpSpPr/>
        <p:nvPr/>
      </p:nvGrpSpPr>
      <p:grpSpPr>
        <a:xfrm>
          <a:off x="0" y="0"/>
          <a:ext cx="0" cy="0"/>
          <a:chOff x="0" y="0"/>
          <a:chExt cx="0" cy="0"/>
        </a:xfrm>
      </p:grpSpPr>
      <p:sp>
        <p:nvSpPr>
          <p:cNvPr id="23" name="Google Shape;23;p27"/>
          <p:cNvSpPr/>
          <p:nvPr/>
        </p:nvSpPr>
        <p:spPr>
          <a:xfrm>
            <a:off x="228600" y="228600"/>
            <a:ext cx="8695944" cy="6035040"/>
          </a:xfrm>
          <a:prstGeom prst="roundRect">
            <a:avLst>
              <a:gd name="adj" fmla="val 1272"/>
            </a:avLst>
          </a:prstGeom>
          <a:gradFill>
            <a:gsLst>
              <a:gs pos="0">
                <a:srgbClr val="366092"/>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24" name="Google Shape;24;p27"/>
          <p:cNvGrpSpPr/>
          <p:nvPr/>
        </p:nvGrpSpPr>
        <p:grpSpPr>
          <a:xfrm>
            <a:off x="211665" y="5353963"/>
            <a:ext cx="8723376" cy="1331580"/>
            <a:chOff x="-3905250" y="4294188"/>
            <a:chExt cx="13011150" cy="1892300"/>
          </a:xfrm>
        </p:grpSpPr>
        <p:sp>
          <p:nvSpPr>
            <p:cNvPr id="25" name="Google Shape;25;p27"/>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6" name="Google Shape;26;p27"/>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7" name="Google Shape;27;p27"/>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8" name="Google Shape;28;p27"/>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9" name="Google Shape;29;p27"/>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30" name="Google Shape;30;p27"/>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800"/>
              <a:buFont typeface="Candar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sp>
        <p:nvSpPr>
          <p:cNvPr id="32" name="Google Shape;32;p2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35" name="Google Shape;35;p27"/>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45700" rIns="91425" bIns="45700" anchor="t" anchorCtr="0">
            <a:norm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45700" rIns="91425" bIns="45700" anchor="ctr" anchorCtr="0">
            <a:norm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16" name="Google Shape;116;p3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olo e testo verticale" type="vertTitleAndTx">
  <p:cSld name="VERTICAL_TITLE_AND_VERTICAL_TEXT">
    <p:spTree>
      <p:nvGrpSpPr>
        <p:cNvPr id="1" name="Shape 119"/>
        <p:cNvGrpSpPr/>
        <p:nvPr/>
      </p:nvGrpSpPr>
      <p:grpSpPr>
        <a:xfrm>
          <a:off x="0" y="0"/>
          <a:ext cx="0" cy="0"/>
          <a:chOff x="0" y="0"/>
          <a:chExt cx="0" cy="0"/>
        </a:xfrm>
      </p:grpSpPr>
      <p:sp>
        <p:nvSpPr>
          <p:cNvPr id="120" name="Google Shape;120;p37"/>
          <p:cNvSpPr/>
          <p:nvPr/>
        </p:nvSpPr>
        <p:spPr>
          <a:xfrm>
            <a:off x="228600" y="228600"/>
            <a:ext cx="8695944" cy="1426464"/>
          </a:xfrm>
          <a:prstGeom prst="roundRect">
            <a:avLst>
              <a:gd name="adj" fmla="val 7136"/>
            </a:avLst>
          </a:prstGeom>
          <a:gradFill>
            <a:gsLst>
              <a:gs pos="0">
                <a:srgbClr val="366092"/>
              </a:gs>
              <a:gs pos="90000">
                <a:srgbClr val="93B3D7"/>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21" name="Google Shape;121;p3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grpSp>
        <p:nvGrpSpPr>
          <p:cNvPr id="124" name="Google Shape;124;p37"/>
          <p:cNvGrpSpPr/>
          <p:nvPr/>
        </p:nvGrpSpPr>
        <p:grpSpPr>
          <a:xfrm>
            <a:off x="211665" y="714191"/>
            <a:ext cx="8723376" cy="1331580"/>
            <a:chOff x="-3905250" y="4294188"/>
            <a:chExt cx="13011150" cy="1892300"/>
          </a:xfrm>
        </p:grpSpPr>
        <p:sp>
          <p:nvSpPr>
            <p:cNvPr id="125" name="Google Shape;125;p37"/>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6" name="Google Shape;126;p37"/>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7" name="Google Shape;127;p37"/>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8" name="Google Shape;128;p37"/>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9" name="Google Shape;129;p37"/>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0" name="Google Shape;130;p37"/>
          <p:cNvSpPr txBox="1">
            <a:spLocks noGrp="1"/>
          </p:cNvSpPr>
          <p:nvPr>
            <p:ph type="title"/>
          </p:nvPr>
        </p:nvSpPr>
        <p:spPr>
          <a:xfrm rot="5400000">
            <a:off x="5414433" y="2662767"/>
            <a:ext cx="448733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7"/>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accent1"/>
              </a:buClr>
              <a:buSzPts val="2400"/>
              <a:buChar char="*"/>
              <a:defRPr/>
            </a:lvl1pPr>
            <a:lvl2pPr marL="914400" lvl="1" indent="-368300" algn="l">
              <a:spcBef>
                <a:spcPts val="440"/>
              </a:spcBef>
              <a:spcAft>
                <a:spcPts val="0"/>
              </a:spcAft>
              <a:buClr>
                <a:schemeClr val="accent1"/>
              </a:buClr>
              <a:buSzPts val="2200"/>
              <a:buChar char="*"/>
              <a:defRPr/>
            </a:lvl2pPr>
            <a:lvl3pPr marL="1371600" lvl="2" indent="-355600" algn="l">
              <a:spcBef>
                <a:spcPts val="400"/>
              </a:spcBef>
              <a:spcAft>
                <a:spcPts val="0"/>
              </a:spcAft>
              <a:buClr>
                <a:schemeClr val="accent1"/>
              </a:buClr>
              <a:buSzPts val="2000"/>
              <a:buChar char="*"/>
              <a:defRPr/>
            </a:lvl3pPr>
            <a:lvl4pPr marL="1828800" lvl="3" indent="-342900" algn="l">
              <a:spcBef>
                <a:spcPts val="360"/>
              </a:spcBef>
              <a:spcAft>
                <a:spcPts val="0"/>
              </a:spcAft>
              <a:buClr>
                <a:schemeClr val="accent1"/>
              </a:buClr>
              <a:buSzPts val="1800"/>
              <a:buChar char="*"/>
              <a:defRPr/>
            </a:lvl4pPr>
            <a:lvl5pPr marL="2286000" lvl="4" indent="-330200" algn="l">
              <a:spcBef>
                <a:spcPts val="320"/>
              </a:spcBef>
              <a:spcAft>
                <a:spcPts val="0"/>
              </a:spcAft>
              <a:buClr>
                <a:schemeClr val="accent1"/>
              </a:buClr>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6"/>
        <p:cNvGrpSpPr/>
        <p:nvPr/>
      </p:nvGrpSpPr>
      <p:grpSpPr>
        <a:xfrm>
          <a:off x="0" y="0"/>
          <a:ext cx="0" cy="0"/>
          <a:chOff x="0" y="0"/>
          <a:chExt cx="0" cy="0"/>
        </a:xfrm>
      </p:grpSpPr>
      <p:sp>
        <p:nvSpPr>
          <p:cNvPr id="37" name="Google Shape;37;p2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38" name="Google Shape;38;p2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41" name="Google Shape;41;p2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47" name="Google Shape;47;p29"/>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48" name="Google Shape;48;p29"/>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uota" type="blank">
  <p:cSld name="BLANK">
    <p:spTree>
      <p:nvGrpSpPr>
        <p:cNvPr id="1" name="Shape 49"/>
        <p:cNvGrpSpPr/>
        <p:nvPr/>
      </p:nvGrpSpPr>
      <p:grpSpPr>
        <a:xfrm>
          <a:off x="0" y="0"/>
          <a:ext cx="0" cy="0"/>
          <a:chOff x="0" y="0"/>
          <a:chExt cx="0" cy="0"/>
        </a:xfrm>
      </p:grpSpPr>
      <p:sp>
        <p:nvSpPr>
          <p:cNvPr id="50" name="Google Shape;50;p30"/>
          <p:cNvSpPr/>
          <p:nvPr/>
        </p:nvSpPr>
        <p:spPr>
          <a:xfrm>
            <a:off x="228600" y="228600"/>
            <a:ext cx="8695944" cy="1426464"/>
          </a:xfrm>
          <a:prstGeom prst="roundRect">
            <a:avLst>
              <a:gd name="adj" fmla="val 7136"/>
            </a:avLst>
          </a:prstGeom>
          <a:gradFill>
            <a:gsLst>
              <a:gs pos="0">
                <a:srgbClr val="366092"/>
              </a:gs>
              <a:gs pos="90000">
                <a:srgbClr val="93B3D7"/>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51" name="Google Shape;51;p30"/>
          <p:cNvGrpSpPr/>
          <p:nvPr/>
        </p:nvGrpSpPr>
        <p:grpSpPr>
          <a:xfrm>
            <a:off x="211665" y="714191"/>
            <a:ext cx="8723376" cy="1329874"/>
            <a:chOff x="-3905251" y="4294188"/>
            <a:chExt cx="13027839" cy="1892300"/>
          </a:xfrm>
        </p:grpSpPr>
        <p:sp>
          <p:nvSpPr>
            <p:cNvPr id="52" name="Google Shape;52;p3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3" name="Google Shape;53;p3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4" name="Google Shape;54;p3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5" name="Google Shape;55;p3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6" name="Google Shape;56;p30"/>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57" name="Google Shape;57;p3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60"/>
        <p:cNvGrpSpPr/>
        <p:nvPr/>
      </p:nvGrpSpPr>
      <p:grpSpPr>
        <a:xfrm>
          <a:off x="0" y="0"/>
          <a:ext cx="0" cy="0"/>
          <a:chOff x="0" y="0"/>
          <a:chExt cx="0" cy="0"/>
        </a:xfrm>
      </p:grpSpPr>
      <p:sp>
        <p:nvSpPr>
          <p:cNvPr id="61" name="Google Shape;61;p31"/>
          <p:cNvSpPr/>
          <p:nvPr/>
        </p:nvSpPr>
        <p:spPr>
          <a:xfrm>
            <a:off x="228600" y="228600"/>
            <a:ext cx="8695944" cy="1426464"/>
          </a:xfrm>
          <a:prstGeom prst="roundRect">
            <a:avLst>
              <a:gd name="adj" fmla="val 7136"/>
            </a:avLst>
          </a:prstGeom>
          <a:gradFill>
            <a:gsLst>
              <a:gs pos="0">
                <a:srgbClr val="366092"/>
              </a:gs>
              <a:gs pos="90000">
                <a:srgbClr val="93B3D7"/>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62" name="Google Shape;62;p3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
        <p:nvSpPr>
          <p:cNvPr id="65" name="Google Shape;65;p31"/>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dk2"/>
                </a:solidFill>
              </a:defRPr>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grpSp>
        <p:nvGrpSpPr>
          <p:cNvPr id="66" name="Google Shape;66;p31"/>
          <p:cNvGrpSpPr/>
          <p:nvPr/>
        </p:nvGrpSpPr>
        <p:grpSpPr>
          <a:xfrm>
            <a:off x="211665" y="714191"/>
            <a:ext cx="8723376" cy="1331580"/>
            <a:chOff x="-3905250" y="4294188"/>
            <a:chExt cx="13011150" cy="1892300"/>
          </a:xfrm>
        </p:grpSpPr>
        <p:sp>
          <p:nvSpPr>
            <p:cNvPr id="67" name="Google Shape;67;p3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8" name="Google Shape;68;p3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69" name="Google Shape;69;p3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0" name="Google Shape;70;p3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1" name="Google Shape;71;p31"/>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72" name="Google Shape;72;p31"/>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normAutofit/>
          </a:bodyPr>
          <a:lstStyle>
            <a:lvl1pPr marL="457200" lvl="0" indent="-368300" algn="l">
              <a:spcBef>
                <a:spcPts val="440"/>
              </a:spcBef>
              <a:spcAft>
                <a:spcPts val="0"/>
              </a:spcAft>
              <a:buClr>
                <a:schemeClr val="lt1"/>
              </a:buClr>
              <a:buSzPts val="2200"/>
              <a:buChar char="*"/>
              <a:defRPr sz="2200">
                <a:solidFill>
                  <a:schemeClr val="dk2"/>
                </a:solidFill>
              </a:defRPr>
            </a:lvl1pPr>
            <a:lvl2pPr marL="914400" lvl="1" indent="-355600" algn="l">
              <a:spcBef>
                <a:spcPts val="400"/>
              </a:spcBef>
              <a:spcAft>
                <a:spcPts val="0"/>
              </a:spcAft>
              <a:buClr>
                <a:schemeClr val="lt1"/>
              </a:buClr>
              <a:buSzPts val="2000"/>
              <a:buChar char="*"/>
              <a:defRPr sz="2000">
                <a:solidFill>
                  <a:schemeClr val="dk2"/>
                </a:solidFill>
              </a:defRPr>
            </a:lvl2pPr>
            <a:lvl3pPr marL="1371600" lvl="2" indent="-342900" algn="l">
              <a:spcBef>
                <a:spcPts val="360"/>
              </a:spcBef>
              <a:spcAft>
                <a:spcPts val="0"/>
              </a:spcAft>
              <a:buClr>
                <a:schemeClr val="lt1"/>
              </a:buClr>
              <a:buSzPts val="1800"/>
              <a:buChar char="*"/>
              <a:defRPr sz="1800">
                <a:solidFill>
                  <a:schemeClr val="dk2"/>
                </a:solidFill>
              </a:defRPr>
            </a:lvl3pPr>
            <a:lvl4pPr marL="1828800" lvl="3" indent="-330200" algn="l">
              <a:spcBef>
                <a:spcPts val="320"/>
              </a:spcBef>
              <a:spcAft>
                <a:spcPts val="0"/>
              </a:spcAft>
              <a:buClr>
                <a:schemeClr val="lt1"/>
              </a:buClr>
              <a:buSzPts val="1600"/>
              <a:buChar char="*"/>
              <a:defRPr sz="1600">
                <a:solidFill>
                  <a:schemeClr val="dk2"/>
                </a:solidFill>
              </a:defRPr>
            </a:lvl4pPr>
            <a:lvl5pPr marL="2286000" lvl="4" indent="-330200" algn="l">
              <a:spcBef>
                <a:spcPts val="320"/>
              </a:spcBef>
              <a:spcAft>
                <a:spcPts val="0"/>
              </a:spcAft>
              <a:buClr>
                <a:schemeClr val="lt1"/>
              </a:buClr>
              <a:buSzPts val="1600"/>
              <a:buChar char="*"/>
              <a:defRPr sz="1600">
                <a:solidFill>
                  <a:schemeClr val="dk2"/>
                </a:solidFill>
              </a:defRPr>
            </a:lvl5pPr>
            <a:lvl6pPr marL="2743200" lvl="5" indent="-355600" algn="l">
              <a:spcBef>
                <a:spcPts val="384"/>
              </a:spcBef>
              <a:spcAft>
                <a:spcPts val="0"/>
              </a:spcAft>
              <a:buSzPts val="2000"/>
              <a:buChar char="●"/>
              <a:defRPr sz="2000"/>
            </a:lvl6pPr>
            <a:lvl7pPr marL="3200400" lvl="6" indent="-355600" algn="l">
              <a:spcBef>
                <a:spcPts val="384"/>
              </a:spcBef>
              <a:spcAft>
                <a:spcPts val="0"/>
              </a:spcAft>
              <a:buSzPts val="2000"/>
              <a:buChar char="●"/>
              <a:defRPr sz="2000"/>
            </a:lvl7pPr>
            <a:lvl8pPr marL="3657600" lvl="7" indent="-355600" algn="l">
              <a:spcBef>
                <a:spcPts val="384"/>
              </a:spcBef>
              <a:spcAft>
                <a:spcPts val="0"/>
              </a:spcAft>
              <a:buSzPts val="2000"/>
              <a:buChar char="●"/>
              <a:defRPr sz="2000"/>
            </a:lvl8pPr>
            <a:lvl9pPr marL="4114800" lvl="8" indent="-355600" algn="l">
              <a:spcBef>
                <a:spcPts val="384"/>
              </a:spcBef>
              <a:spcAft>
                <a:spcPts val="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74"/>
        <p:cNvGrpSpPr/>
        <p:nvPr/>
      </p:nvGrpSpPr>
      <p:grpSpPr>
        <a:xfrm>
          <a:off x="0" y="0"/>
          <a:ext cx="0" cy="0"/>
          <a:chOff x="0" y="0"/>
          <a:chExt cx="0" cy="0"/>
        </a:xfrm>
      </p:grpSpPr>
      <p:sp>
        <p:nvSpPr>
          <p:cNvPr id="75" name="Google Shape;75;p32"/>
          <p:cNvSpPr/>
          <p:nvPr/>
        </p:nvSpPr>
        <p:spPr>
          <a:xfrm>
            <a:off x="228600" y="228600"/>
            <a:ext cx="8695944" cy="6035040"/>
          </a:xfrm>
          <a:prstGeom prst="roundRect">
            <a:avLst>
              <a:gd name="adj" fmla="val 1272"/>
            </a:avLst>
          </a:prstGeom>
          <a:gradFill>
            <a:gsLst>
              <a:gs pos="0">
                <a:srgbClr val="366092"/>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76" name="Google Shape;76;p32"/>
          <p:cNvGrpSpPr/>
          <p:nvPr/>
        </p:nvGrpSpPr>
        <p:grpSpPr>
          <a:xfrm>
            <a:off x="211665" y="5353963"/>
            <a:ext cx="8723376" cy="1331580"/>
            <a:chOff x="-3905250" y="4294188"/>
            <a:chExt cx="13011150" cy="1892300"/>
          </a:xfrm>
        </p:grpSpPr>
        <p:sp>
          <p:nvSpPr>
            <p:cNvPr id="77" name="Google Shape;77;p3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8" name="Google Shape;78;p3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79" name="Google Shape;79;p3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0" name="Google Shape;80;p3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1" name="Google Shape;81;p3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82" name="Google Shape;82;p32"/>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a:endParaRPr/>
          </a:p>
        </p:txBody>
      </p:sp>
      <p:sp>
        <p:nvSpPr>
          <p:cNvPr id="84" name="Google Shape;84;p3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spTree>
      <p:nvGrpSpPr>
        <p:cNvPr id="1" name="Shape 87"/>
        <p:cNvGrpSpPr/>
        <p:nvPr/>
      </p:nvGrpSpPr>
      <p:grpSpPr>
        <a:xfrm>
          <a:off x="0" y="0"/>
          <a:ext cx="0" cy="0"/>
          <a:chOff x="0" y="0"/>
          <a:chExt cx="0" cy="0"/>
        </a:xfrm>
      </p:grpSpPr>
      <p:sp>
        <p:nvSpPr>
          <p:cNvPr id="88" name="Google Shape;88;p33"/>
          <p:cNvSpPr/>
          <p:nvPr/>
        </p:nvSpPr>
        <p:spPr>
          <a:xfrm>
            <a:off x="228600" y="228600"/>
            <a:ext cx="8695944" cy="4736592"/>
          </a:xfrm>
          <a:prstGeom prst="roundRect">
            <a:avLst>
              <a:gd name="adj" fmla="val 1272"/>
            </a:avLst>
          </a:prstGeom>
          <a:gradFill>
            <a:gsLst>
              <a:gs pos="0">
                <a:srgbClr val="366092"/>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89" name="Google Shape;89;p33"/>
          <p:cNvSpPr/>
          <p:nvPr/>
        </p:nvSpPr>
        <p:spPr>
          <a:xfrm>
            <a:off x="6047438" y="4203592"/>
            <a:ext cx="2876429" cy="714026"/>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0" name="Google Shape;90;p33"/>
          <p:cNvSpPr/>
          <p:nvPr/>
        </p:nvSpPr>
        <p:spPr>
          <a:xfrm>
            <a:off x="2619320" y="4075290"/>
            <a:ext cx="5544515" cy="850138"/>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1" name="Google Shape;91;p33"/>
          <p:cNvSpPr/>
          <p:nvPr/>
        </p:nvSpPr>
        <p:spPr>
          <a:xfrm>
            <a:off x="2828728" y="4087562"/>
            <a:ext cx="5467980" cy="774272"/>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2" name="Google Shape;92;p33"/>
          <p:cNvSpPr/>
          <p:nvPr/>
        </p:nvSpPr>
        <p:spPr>
          <a:xfrm>
            <a:off x="5609489" y="4074174"/>
            <a:ext cx="3308000" cy="651549"/>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3" name="Google Shape;93;p33"/>
          <p:cNvSpPr/>
          <p:nvPr/>
        </p:nvSpPr>
        <p:spPr>
          <a:xfrm>
            <a:off x="211665" y="4058555"/>
            <a:ext cx="8723376" cy="1329874"/>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4" name="Google Shape;94;p33"/>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FFFFFF"/>
              </a:buClr>
              <a:buSzPts val="4400"/>
              <a:buFont typeface="Candara"/>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normAutofit/>
          </a:bodyPr>
          <a:lstStyle>
            <a:lvl1pPr marL="457200" lvl="0" indent="-228600" algn="ctr">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384"/>
              </a:spcBef>
              <a:spcAft>
                <a:spcPts val="0"/>
              </a:spcAft>
              <a:buSzPts val="1400"/>
              <a:buNone/>
              <a:defRPr sz="1400">
                <a:solidFill>
                  <a:srgbClr val="888888"/>
                </a:solidFill>
              </a:defRPr>
            </a:lvl6pPr>
            <a:lvl7pPr marL="3200400" lvl="6" indent="-228600" algn="l">
              <a:spcBef>
                <a:spcPts val="384"/>
              </a:spcBef>
              <a:spcAft>
                <a:spcPts val="0"/>
              </a:spcAft>
              <a:buSzPts val="1400"/>
              <a:buNone/>
              <a:defRPr sz="1400">
                <a:solidFill>
                  <a:srgbClr val="888888"/>
                </a:solidFill>
              </a:defRPr>
            </a:lvl7pPr>
            <a:lvl8pPr marL="3657600" lvl="7" indent="-228600" algn="l">
              <a:spcBef>
                <a:spcPts val="384"/>
              </a:spcBef>
              <a:spcAft>
                <a:spcPts val="0"/>
              </a:spcAft>
              <a:buSzPts val="1400"/>
              <a:buNone/>
              <a:defRPr sz="1400">
                <a:solidFill>
                  <a:srgbClr val="888888"/>
                </a:solidFill>
              </a:defRPr>
            </a:lvl8pPr>
            <a:lvl9pPr marL="4114800" lvl="8" indent="-228600" algn="l">
              <a:spcBef>
                <a:spcPts val="384"/>
              </a:spcBef>
              <a:spcAft>
                <a:spcPts val="0"/>
              </a:spcAft>
              <a:buSzPts val="1400"/>
              <a:buNone/>
              <a:defRPr sz="1400">
                <a:solidFill>
                  <a:srgbClr val="888888"/>
                </a:solidFill>
              </a:defRPr>
            </a:lvl9pPr>
          </a:lstStyle>
          <a:p>
            <a:endParaRPr/>
          </a:p>
        </p:txBody>
      </p:sp>
      <p:sp>
        <p:nvSpPr>
          <p:cNvPr id="96" name="Google Shape;96;p3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99"/>
        <p:cNvGrpSpPr/>
        <p:nvPr/>
      </p:nvGrpSpPr>
      <p:grpSpPr>
        <a:xfrm>
          <a:off x="0" y="0"/>
          <a:ext cx="0" cy="0"/>
          <a:chOff x="0" y="0"/>
          <a:chExt cx="0" cy="0"/>
        </a:xfrm>
      </p:grpSpPr>
      <p:sp>
        <p:nvSpPr>
          <p:cNvPr id="100" name="Google Shape;100;p3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02" name="Google Shape;102;p34"/>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03" name="Google Shape;103;p34"/>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104" name="Google Shape;104;p34"/>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105" name="Google Shape;105;p3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228600" y="228600"/>
            <a:ext cx="8695944" cy="2468880"/>
          </a:xfrm>
          <a:prstGeom prst="roundRect">
            <a:avLst>
              <a:gd name="adj" fmla="val 3362"/>
            </a:avLst>
          </a:prstGeom>
          <a:gradFill>
            <a:gsLst>
              <a:gs pos="0">
                <a:srgbClr val="366092"/>
              </a:gs>
              <a:gs pos="90000">
                <a:srgbClr val="93B3D7"/>
              </a:gs>
              <a:gs pos="100000">
                <a:srgbClr val="93B3D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11" name="Google Shape;11;p26"/>
          <p:cNvGrpSpPr/>
          <p:nvPr/>
        </p:nvGrpSpPr>
        <p:grpSpPr>
          <a:xfrm>
            <a:off x="211665" y="1679429"/>
            <a:ext cx="8723376" cy="1329874"/>
            <a:chOff x="-3905251" y="4294188"/>
            <a:chExt cx="13027839" cy="1892300"/>
          </a:xfrm>
        </p:grpSpPr>
        <p:sp>
          <p:nvSpPr>
            <p:cNvPr id="12" name="Google Shape;12;p26"/>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3" name="Google Shape;13;p26"/>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4" name="Google Shape;14;p26"/>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5" name="Google Shape;15;p26"/>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6" name="Google Shape;16;p26"/>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7" name="Google Shape;17;p2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2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9" name="Google Shape;19;p2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0" name="Google Shape;20;p2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it-IT"/>
              <a:t>‹N›</a:t>
            </a:fld>
            <a:endParaRPr/>
          </a:p>
        </p:txBody>
      </p:sp>
      <p:sp>
        <p:nvSpPr>
          <p:cNvPr id="21" name="Google Shape;21;p2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progettiterzosettore@regione.veneto.it" TargetMode="External"/><Relationship Id="rId4" Type="http://schemas.openxmlformats.org/officeDocument/2006/relationships/hyperlink" Target="http://www.regione.veneto.it/web/sociale/avvisi-e-finanziament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antonella.carrai@regione.veneto.it" TargetMode="Externa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hyperlink" Target="mailto:roberto.vedelago@regione.veneto.it" TargetMode="External"/><Relationship Id="rId4" Type="http://schemas.openxmlformats.org/officeDocument/2006/relationships/hyperlink" Target="mailto:federica.schenato@regione.veneto.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75686"/>
          </a:schemeClr>
        </a:solidFill>
        <a:effectLst/>
      </p:bgPr>
    </p:bg>
    <p:spTree>
      <p:nvGrpSpPr>
        <p:cNvPr id="1" name="Shape 135"/>
        <p:cNvGrpSpPr/>
        <p:nvPr/>
      </p:nvGrpSpPr>
      <p:grpSpPr>
        <a:xfrm>
          <a:off x="0" y="0"/>
          <a:ext cx="0" cy="0"/>
          <a:chOff x="0" y="0"/>
          <a:chExt cx="0" cy="0"/>
        </a:xfrm>
      </p:grpSpPr>
      <p:sp>
        <p:nvSpPr>
          <p:cNvPr id="136" name="Google Shape;136;p1"/>
          <p:cNvSpPr txBox="1">
            <a:spLocks noGrp="1"/>
          </p:cNvSpPr>
          <p:nvPr>
            <p:ph type="title"/>
          </p:nvPr>
        </p:nvSpPr>
        <p:spPr>
          <a:xfrm>
            <a:off x="3851563" y="410799"/>
            <a:ext cx="4950690" cy="4599709"/>
          </a:xfrm>
          <a:prstGeom prst="rect">
            <a:avLst/>
          </a:prstGeom>
          <a:noFill/>
          <a:ln>
            <a:noFill/>
          </a:ln>
        </p:spPr>
        <p:txBody>
          <a:bodyPr spcFirstLastPara="1" wrap="square" lIns="91425" tIns="45700" rIns="91425" bIns="45700" anchor="b" anchorCtr="0">
            <a:normAutofit fontScale="90000"/>
          </a:bodyPr>
          <a:lstStyle/>
          <a:p>
            <a:pPr lvl="0" algn="ctr">
              <a:buSzPts val="2970"/>
            </a:pPr>
            <a:r>
              <a:rPr lang="it-IT" sz="3600" b="1" dirty="0">
                <a:solidFill>
                  <a:schemeClr val="bg1"/>
                </a:solidFill>
                <a:effectLst>
                  <a:outerShdw blurRad="38100" dist="38100" dir="2700000" algn="tl">
                    <a:srgbClr val="000000">
                      <a:alpha val="43137"/>
                    </a:srgbClr>
                  </a:outerShdw>
                </a:effectLst>
              </a:rPr>
              <a:t>DGR </a:t>
            </a:r>
            <a:r>
              <a:rPr lang="it-IT" sz="3600" b="1" dirty="0" smtClean="0">
                <a:solidFill>
                  <a:schemeClr val="bg1"/>
                </a:solidFill>
                <a:effectLst>
                  <a:outerShdw blurRad="38100" dist="38100" dir="2700000" algn="tl">
                    <a:srgbClr val="000000">
                      <a:alpha val="43137"/>
                    </a:srgbClr>
                  </a:outerShdw>
                </a:effectLst>
              </a:rPr>
              <a:t>493 </a:t>
            </a:r>
            <a:r>
              <a:rPr lang="it-IT" sz="3600" b="1" dirty="0">
                <a:solidFill>
                  <a:schemeClr val="bg1"/>
                </a:solidFill>
                <a:effectLst>
                  <a:outerShdw blurRad="38100" dist="38100" dir="2700000" algn="tl">
                    <a:srgbClr val="000000">
                      <a:alpha val="43137"/>
                    </a:srgbClr>
                  </a:outerShdw>
                </a:effectLst>
              </a:rPr>
              <a:t>del </a:t>
            </a:r>
            <a:r>
              <a:rPr lang="it-IT" sz="3600" b="1" dirty="0" smtClean="0">
                <a:solidFill>
                  <a:schemeClr val="bg1"/>
                </a:solidFill>
                <a:effectLst>
                  <a:outerShdw blurRad="38100" dist="38100" dir="2700000" algn="tl">
                    <a:srgbClr val="000000">
                      <a:alpha val="43137"/>
                    </a:srgbClr>
                  </a:outerShdw>
                </a:effectLst>
              </a:rPr>
              <a:t>6 maggio 2024</a:t>
            </a:r>
            <a:br>
              <a:rPr lang="it-IT" sz="3600" b="1" dirty="0" smtClean="0">
                <a:solidFill>
                  <a:schemeClr val="bg1"/>
                </a:solidFill>
                <a:effectLst>
                  <a:outerShdw blurRad="38100" dist="38100" dir="2700000" algn="tl">
                    <a:srgbClr val="000000">
                      <a:alpha val="43137"/>
                    </a:srgbClr>
                  </a:outerShdw>
                </a:effectLst>
              </a:rPr>
            </a:br>
            <a:r>
              <a:rPr lang="it-IT" sz="3100" b="1" dirty="0">
                <a:solidFill>
                  <a:schemeClr val="bg1"/>
                </a:solidFill>
                <a:effectLst>
                  <a:outerShdw blurRad="38100" dist="38100" dir="2700000" algn="tl">
                    <a:srgbClr val="000000">
                      <a:alpha val="43137"/>
                    </a:srgbClr>
                  </a:outerShdw>
                </a:effectLst>
              </a:rPr>
              <a:t/>
            </a:r>
            <a:br>
              <a:rPr lang="it-IT" sz="3100" b="1" dirty="0">
                <a:solidFill>
                  <a:schemeClr val="bg1"/>
                </a:solidFill>
                <a:effectLst>
                  <a:outerShdw blurRad="38100" dist="38100" dir="2700000" algn="tl">
                    <a:srgbClr val="000000">
                      <a:alpha val="43137"/>
                    </a:srgbClr>
                  </a:outerShdw>
                </a:effectLst>
              </a:rPr>
            </a:br>
            <a:r>
              <a:rPr lang="it-IT" sz="2400" b="1" dirty="0">
                <a:solidFill>
                  <a:schemeClr val="bg1"/>
                </a:solidFill>
                <a:effectLst>
                  <a:outerShdw blurRad="38100" dist="38100" dir="2700000" algn="tl">
                    <a:srgbClr val="000000">
                      <a:alpha val="43137"/>
                    </a:srgbClr>
                  </a:outerShdw>
                </a:effectLst>
              </a:rPr>
              <a:t/>
            </a:r>
            <a:br>
              <a:rPr lang="it-IT" sz="2400" b="1" dirty="0">
                <a:solidFill>
                  <a:schemeClr val="bg1"/>
                </a:solidFill>
                <a:effectLst>
                  <a:outerShdw blurRad="38100" dist="38100" dir="2700000" algn="tl">
                    <a:srgbClr val="000000">
                      <a:alpha val="43137"/>
                    </a:srgbClr>
                  </a:outerShdw>
                </a:effectLst>
              </a:rPr>
            </a:br>
            <a:r>
              <a:rPr lang="it-IT" sz="2400" b="1" dirty="0"/>
              <a:t>Avviso pubblico per il finanziamento di progetti di rilevanza regionale promossi da Organizzazioni di Volontariato, Associazioni di Promozione Sociale e Fondazioni del Terzo settore, in attuazione dell'Accordo di programma 2022-2024. Risorse annualità 2024.</a:t>
            </a:r>
            <a:r>
              <a:rPr lang="it-IT" sz="2700" dirty="0"/>
              <a:t/>
            </a:r>
            <a:br>
              <a:rPr lang="it-IT" sz="2700" dirty="0"/>
            </a:br>
            <a:endParaRPr dirty="0"/>
          </a:p>
        </p:txBody>
      </p:sp>
      <p:pic>
        <p:nvPicPr>
          <p:cNvPr id="137" name="Google Shape;137;p1"/>
          <p:cNvPicPr preferRelativeResize="0"/>
          <p:nvPr/>
        </p:nvPicPr>
        <p:blipFill rotWithShape="1">
          <a:blip r:embed="rId3">
            <a:alphaModFix/>
          </a:blip>
          <a:srcRect b="50000"/>
          <a:stretch/>
        </p:blipFill>
        <p:spPr>
          <a:xfrm>
            <a:off x="539552" y="5139817"/>
            <a:ext cx="3393704" cy="526916"/>
          </a:xfrm>
          <a:prstGeom prst="rect">
            <a:avLst/>
          </a:prstGeom>
          <a:noFill/>
          <a:ln>
            <a:noFill/>
          </a:ln>
        </p:spPr>
      </p:pic>
      <p:sp>
        <p:nvSpPr>
          <p:cNvPr id="138" name="Google Shape;138;p1"/>
          <p:cNvSpPr txBox="1"/>
          <p:nvPr/>
        </p:nvSpPr>
        <p:spPr>
          <a:xfrm>
            <a:off x="611560" y="5661248"/>
            <a:ext cx="52205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a:solidFill>
                  <a:schemeClr val="accent1"/>
                </a:solidFill>
                <a:latin typeface="Candara"/>
                <a:ea typeface="Candara"/>
                <a:cs typeface="Candara"/>
                <a:sym typeface="Candara"/>
              </a:rPr>
              <a:t>Direzione Servizi Sociali</a:t>
            </a:r>
            <a:endParaRPr/>
          </a:p>
          <a:p>
            <a:pPr marL="0" marR="0" lvl="0" indent="0" algn="l" rtl="0">
              <a:spcBef>
                <a:spcPts val="0"/>
              </a:spcBef>
              <a:spcAft>
                <a:spcPts val="0"/>
              </a:spcAft>
              <a:buNone/>
            </a:pPr>
            <a:r>
              <a:rPr lang="it-IT" sz="1600" b="1">
                <a:solidFill>
                  <a:schemeClr val="accent1"/>
                </a:solidFill>
                <a:latin typeface="Candara"/>
                <a:ea typeface="Candara"/>
                <a:cs typeface="Candara"/>
                <a:sym typeface="Candara"/>
              </a:rPr>
              <a:t>U.O. Dipendenze, Terzo settore, </a:t>
            </a:r>
            <a:endParaRPr/>
          </a:p>
          <a:p>
            <a:pPr marL="0" marR="0" lvl="0" indent="0" algn="l" rtl="0">
              <a:spcBef>
                <a:spcPts val="0"/>
              </a:spcBef>
              <a:spcAft>
                <a:spcPts val="0"/>
              </a:spcAft>
              <a:buNone/>
            </a:pPr>
            <a:r>
              <a:rPr lang="it-IT" sz="1600" b="1">
                <a:solidFill>
                  <a:schemeClr val="accent1"/>
                </a:solidFill>
                <a:latin typeface="Candara"/>
                <a:ea typeface="Candara"/>
                <a:cs typeface="Candara"/>
                <a:sym typeface="Candara"/>
              </a:rPr>
              <a:t>Nuove marginalità e Inclusione Sociale</a:t>
            </a:r>
            <a:endParaRPr/>
          </a:p>
        </p:txBody>
      </p:sp>
      <p:pic>
        <p:nvPicPr>
          <p:cNvPr id="3" name="Immagine 2"/>
          <p:cNvPicPr>
            <a:picLocks noChangeAspect="1"/>
          </p:cNvPicPr>
          <p:nvPr/>
        </p:nvPicPr>
        <p:blipFill>
          <a:blip r:embed="rId4"/>
          <a:stretch>
            <a:fillRect/>
          </a:stretch>
        </p:blipFill>
        <p:spPr>
          <a:xfrm>
            <a:off x="387763" y="1610497"/>
            <a:ext cx="3545493" cy="31053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body" idx="1"/>
          </p:nvPr>
        </p:nvSpPr>
        <p:spPr>
          <a:xfrm>
            <a:off x="872067" y="2492896"/>
            <a:ext cx="7408333" cy="363326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00"/>
              <a:buNone/>
            </a:pPr>
            <a:r>
              <a:rPr lang="it-IT" b="1" dirty="0"/>
              <a:t>È richiesto il cofinanziamento obbligatorio di almeno il 20% del costo complessivo del progetto</a:t>
            </a:r>
            <a:endParaRPr dirty="0"/>
          </a:p>
          <a:p>
            <a:pPr marL="0" lvl="0" indent="0" algn="l" rtl="0">
              <a:spcBef>
                <a:spcPts val="480"/>
              </a:spcBef>
              <a:spcAft>
                <a:spcPts val="0"/>
              </a:spcAft>
              <a:buSzPts val="2400"/>
              <a:buNone/>
            </a:pPr>
            <a:endParaRPr dirty="0"/>
          </a:p>
          <a:p>
            <a:pPr marL="274320" lvl="0" indent="-121920" algn="l" rtl="0">
              <a:spcBef>
                <a:spcPts val="480"/>
              </a:spcBef>
              <a:spcAft>
                <a:spcPts val="0"/>
              </a:spcAft>
              <a:buSzPts val="2400"/>
              <a:buNone/>
            </a:pPr>
            <a:endParaRPr dirty="0"/>
          </a:p>
          <a:p>
            <a:pPr marL="0" lvl="0" indent="0" algn="l" rtl="0">
              <a:spcBef>
                <a:spcPts val="480"/>
              </a:spcBef>
              <a:spcAft>
                <a:spcPts val="0"/>
              </a:spcAft>
              <a:buSzPts val="2400"/>
              <a:buNone/>
            </a:pPr>
            <a:endParaRPr dirty="0"/>
          </a:p>
        </p:txBody>
      </p:sp>
      <p:sp>
        <p:nvSpPr>
          <p:cNvPr id="295" name="Google Shape;295;p1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Cofinanziamento</a:t>
            </a:r>
            <a:br>
              <a:rPr lang="it-IT" dirty="0"/>
            </a:br>
            <a:r>
              <a:rPr lang="it-IT" sz="2200" dirty="0"/>
              <a:t>(punto 6, Allegato B DGR </a:t>
            </a:r>
            <a:r>
              <a:rPr lang="it-IT" sz="2200" dirty="0" smtClean="0"/>
              <a:t>493/2024)</a:t>
            </a:r>
            <a:endParaRPr dirty="0"/>
          </a:p>
        </p:txBody>
      </p:sp>
      <p:grpSp>
        <p:nvGrpSpPr>
          <p:cNvPr id="296" name="Google Shape;296;p12"/>
          <p:cNvGrpSpPr/>
          <p:nvPr/>
        </p:nvGrpSpPr>
        <p:grpSpPr>
          <a:xfrm>
            <a:off x="539552" y="3933056"/>
            <a:ext cx="8352928" cy="2663644"/>
            <a:chOff x="0" y="0"/>
            <a:chExt cx="8352928" cy="2663644"/>
          </a:xfrm>
        </p:grpSpPr>
        <p:sp>
          <p:nvSpPr>
            <p:cNvPr id="297" name="Google Shape;297;p12"/>
            <p:cNvSpPr/>
            <p:nvPr/>
          </p:nvSpPr>
          <p:spPr>
            <a:xfrm>
              <a:off x="0" y="0"/>
              <a:ext cx="8352928" cy="1268402"/>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txBox="1"/>
            <p:nvPr/>
          </p:nvSpPr>
          <p:spPr>
            <a:xfrm>
              <a:off x="1797425" y="0"/>
              <a:ext cx="6555502" cy="126840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ndara"/>
                <a:buNone/>
              </a:pPr>
              <a:r>
                <a:rPr lang="it-IT" sz="2100" b="1" dirty="0">
                  <a:solidFill>
                    <a:schemeClr val="lt1"/>
                  </a:solidFill>
                  <a:latin typeface="Candara"/>
                  <a:ea typeface="Candara"/>
                  <a:cs typeface="Candara"/>
                  <a:sym typeface="Candara"/>
                </a:rPr>
                <a:t>Valorizzazione volontari </a:t>
              </a:r>
              <a:r>
                <a:rPr lang="it-IT" sz="2100" dirty="0">
                  <a:solidFill>
                    <a:schemeClr val="lt1"/>
                  </a:solidFill>
                  <a:latin typeface="Candara"/>
                  <a:ea typeface="Candara"/>
                  <a:cs typeface="Candara"/>
                  <a:sym typeface="Candara"/>
                </a:rPr>
                <a:t>(massimo 10% costo progetto)</a:t>
              </a:r>
              <a:endParaRPr dirty="0"/>
            </a:p>
            <a:p>
              <a:pPr marL="171450" marR="0" lvl="1" indent="-171450" algn="l" rtl="0">
                <a:lnSpc>
                  <a:spcPct val="90000"/>
                </a:lnSpc>
                <a:spcBef>
                  <a:spcPts val="735"/>
                </a:spcBef>
                <a:spcAft>
                  <a:spcPts val="0"/>
                </a:spcAft>
                <a:buClr>
                  <a:schemeClr val="lt1"/>
                </a:buClr>
                <a:buSzPts val="1600"/>
                <a:buFont typeface="Candara"/>
                <a:buChar char="•"/>
              </a:pPr>
              <a:r>
                <a:rPr lang="it-IT" sz="1600" b="0" i="0" u="none" strike="noStrike" cap="none" dirty="0">
                  <a:solidFill>
                    <a:schemeClr val="lt1"/>
                  </a:solidFill>
                  <a:latin typeface="Candara"/>
                  <a:ea typeface="Candara"/>
                  <a:cs typeface="Candara"/>
                  <a:sym typeface="Candara"/>
                </a:rPr>
                <a:t>Costo orario stimato: € </a:t>
              </a:r>
              <a:r>
                <a:rPr lang="it-IT" sz="1600" b="0" i="0" u="none" strike="noStrike" cap="none" dirty="0" smtClean="0">
                  <a:solidFill>
                    <a:schemeClr val="lt1"/>
                  </a:solidFill>
                  <a:latin typeface="Candara"/>
                  <a:ea typeface="Candara"/>
                  <a:cs typeface="Candara"/>
                  <a:sym typeface="Candara"/>
                </a:rPr>
                <a:t>20,00</a:t>
              </a:r>
            </a:p>
            <a:p>
              <a:pPr marL="171450" marR="0" lvl="1" indent="-171450" algn="l" rtl="0">
                <a:lnSpc>
                  <a:spcPct val="90000"/>
                </a:lnSpc>
                <a:spcBef>
                  <a:spcPts val="735"/>
                </a:spcBef>
                <a:spcAft>
                  <a:spcPts val="0"/>
                </a:spcAft>
                <a:buClr>
                  <a:schemeClr val="lt1"/>
                </a:buClr>
                <a:buSzPts val="1600"/>
                <a:buFont typeface="Candara"/>
                <a:buChar char="•"/>
              </a:pPr>
              <a:r>
                <a:rPr lang="it-IT" sz="1600" b="1" dirty="0" smtClean="0">
                  <a:solidFill>
                    <a:schemeClr val="lt1"/>
                  </a:solidFill>
                  <a:latin typeface="Candara"/>
                  <a:sym typeface="Candara"/>
                </a:rPr>
                <a:t>Attenzione! Si possono valorizzare volontari sia dell’ente capofila che dei partner per la realizzazione delle attività progettuali</a:t>
              </a:r>
              <a:endParaRPr b="1" dirty="0"/>
            </a:p>
          </p:txBody>
        </p:sp>
        <p:sp>
          <p:nvSpPr>
            <p:cNvPr id="299" name="Google Shape;299;p12"/>
            <p:cNvSpPr/>
            <p:nvPr/>
          </p:nvSpPr>
          <p:spPr>
            <a:xfrm>
              <a:off x="126840" y="126840"/>
              <a:ext cx="1670585" cy="1014722"/>
            </a:xfrm>
            <a:prstGeom prst="roundRect">
              <a:avLst>
                <a:gd name="adj" fmla="val 10000"/>
              </a:avLst>
            </a:prstGeom>
            <a:blipFill rotWithShape="1">
              <a:blip r:embed="rId3">
                <a:alphaModFix/>
              </a:blip>
              <a:stretch>
                <a:fillRect t="-8999" b="-8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p:nvPr/>
          </p:nvSpPr>
          <p:spPr>
            <a:xfrm>
              <a:off x="0" y="1395242"/>
              <a:ext cx="8352928" cy="1268402"/>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txBox="1"/>
            <p:nvPr/>
          </p:nvSpPr>
          <p:spPr>
            <a:xfrm>
              <a:off x="1797425" y="1395242"/>
              <a:ext cx="6555502" cy="1268402"/>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Candara"/>
                <a:buNone/>
              </a:pPr>
              <a:r>
                <a:rPr lang="it-IT" sz="2100" b="1" dirty="0">
                  <a:solidFill>
                    <a:schemeClr val="lt1"/>
                  </a:solidFill>
                  <a:latin typeface="Candara"/>
                  <a:ea typeface="Candara"/>
                  <a:cs typeface="Candara"/>
                  <a:sym typeface="Candara"/>
                </a:rPr>
                <a:t>Erogazione diretta</a:t>
              </a:r>
              <a:endParaRPr dirty="0"/>
            </a:p>
            <a:p>
              <a:pPr marL="171450" marR="0" lvl="1" indent="-171450" algn="l" rtl="0">
                <a:lnSpc>
                  <a:spcPct val="90000"/>
                </a:lnSpc>
                <a:spcBef>
                  <a:spcPts val="735"/>
                </a:spcBef>
                <a:spcAft>
                  <a:spcPts val="0"/>
                </a:spcAft>
                <a:buClr>
                  <a:schemeClr val="lt1"/>
                </a:buClr>
                <a:buSzPts val="1600"/>
                <a:buFont typeface="Candara"/>
                <a:buChar char="•"/>
              </a:pPr>
              <a:r>
                <a:rPr lang="it-IT" sz="1600" b="0" i="0" u="none" strike="noStrike" cap="none" dirty="0">
                  <a:solidFill>
                    <a:schemeClr val="lt1"/>
                  </a:solidFill>
                  <a:latin typeface="Candara"/>
                  <a:ea typeface="Candara"/>
                  <a:cs typeface="Candara"/>
                  <a:sym typeface="Candara"/>
                </a:rPr>
                <a:t>Quota di finanziamento può essere sostenuta anche da partner </a:t>
              </a:r>
              <a:r>
                <a:rPr lang="it-IT" sz="1600" b="0" i="0" u="none" strike="noStrike" cap="none" dirty="0" smtClean="0">
                  <a:solidFill>
                    <a:schemeClr val="lt1"/>
                  </a:solidFill>
                  <a:latin typeface="Candara"/>
                  <a:ea typeface="Candara"/>
                  <a:cs typeface="Candara"/>
                  <a:sym typeface="Candara"/>
                </a:rPr>
                <a:t>(ma </a:t>
              </a:r>
              <a:r>
                <a:rPr lang="it-IT" sz="1600" b="0" i="0" u="none" strike="noStrike" cap="none" dirty="0">
                  <a:solidFill>
                    <a:schemeClr val="lt1"/>
                  </a:solidFill>
                  <a:latin typeface="Candara"/>
                  <a:ea typeface="Candara"/>
                  <a:cs typeface="Candara"/>
                  <a:sym typeface="Candara"/>
                </a:rPr>
                <a:t>non può essere costituito da altri finanziament</a:t>
              </a:r>
              <a:r>
                <a:rPr lang="it-IT" sz="1600" dirty="0">
                  <a:solidFill>
                    <a:schemeClr val="lt1"/>
                  </a:solidFill>
                  <a:latin typeface="Candara"/>
                  <a:ea typeface="Candara"/>
                  <a:cs typeface="Candara"/>
                  <a:sym typeface="Candara"/>
                </a:rPr>
                <a:t>i</a:t>
              </a:r>
              <a:r>
                <a:rPr lang="it-IT" sz="1600" b="0" i="0" u="none" strike="noStrike" cap="none" dirty="0">
                  <a:solidFill>
                    <a:schemeClr val="lt1"/>
                  </a:solidFill>
                  <a:latin typeface="Candara"/>
                  <a:ea typeface="Candara"/>
                  <a:cs typeface="Candara"/>
                  <a:sym typeface="Candara"/>
                </a:rPr>
                <a:t> pubblici o proventi 5 per mille)</a:t>
              </a:r>
              <a:endParaRPr dirty="0"/>
            </a:p>
          </p:txBody>
        </p:sp>
        <p:sp>
          <p:nvSpPr>
            <p:cNvPr id="302" name="Google Shape;302;p12"/>
            <p:cNvSpPr/>
            <p:nvPr/>
          </p:nvSpPr>
          <p:spPr>
            <a:xfrm>
              <a:off x="126840" y="1522083"/>
              <a:ext cx="1670585" cy="1014722"/>
            </a:xfrm>
            <a:prstGeom prst="roundRect">
              <a:avLst>
                <a:gd name="adj" fmla="val 10000"/>
              </a:avLst>
            </a:prstGeom>
            <a:blipFill rotWithShape="1">
              <a:blip r:embed="rId4">
                <a:alphaModFix/>
              </a:blip>
              <a:stretch>
                <a:fillRect t="-28996" b="-28996"/>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2"/>
          <p:cNvSpPr txBox="1"/>
          <p:nvPr/>
        </p:nvSpPr>
        <p:spPr>
          <a:xfrm>
            <a:off x="611560" y="3332949"/>
            <a:ext cx="1296144" cy="369332"/>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a:solidFill>
                  <a:schemeClr val="dk2"/>
                </a:solidFill>
                <a:latin typeface="Candara"/>
                <a:ea typeface="Candara"/>
                <a:cs typeface="Candara"/>
                <a:sym typeface="Candara"/>
              </a:rPr>
              <a:t>Come?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13"/>
          <p:cNvGrpSpPr/>
          <p:nvPr/>
        </p:nvGrpSpPr>
        <p:grpSpPr>
          <a:xfrm>
            <a:off x="611560" y="1874740"/>
            <a:ext cx="8266112" cy="4807862"/>
            <a:chOff x="0" y="0"/>
            <a:chExt cx="8266112" cy="4807862"/>
          </a:xfrm>
        </p:grpSpPr>
        <p:sp>
          <p:nvSpPr>
            <p:cNvPr id="310" name="Google Shape;310;p13"/>
            <p:cNvSpPr/>
            <p:nvPr/>
          </p:nvSpPr>
          <p:spPr>
            <a:xfrm>
              <a:off x="0" y="0"/>
              <a:ext cx="8208962" cy="1086055"/>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txBox="1"/>
            <p:nvPr/>
          </p:nvSpPr>
          <p:spPr>
            <a:xfrm>
              <a:off x="1427552" y="0"/>
              <a:ext cx="6781409" cy="109706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Candara"/>
                <a:buNone/>
              </a:pPr>
              <a:r>
                <a:rPr lang="it-IT" sz="1500" b="1" dirty="0">
                  <a:solidFill>
                    <a:schemeClr val="lt1"/>
                  </a:solidFill>
                  <a:latin typeface="Candara"/>
                  <a:ea typeface="Candara"/>
                  <a:cs typeface="Candara"/>
                  <a:sym typeface="Candara"/>
                </a:rPr>
                <a:t>MODALITÀ</a:t>
              </a:r>
              <a:endParaRPr dirty="0"/>
            </a:p>
            <a:p>
              <a:pPr marL="114300" marR="0" lvl="1" indent="-114300" algn="l" rtl="0">
                <a:lnSpc>
                  <a:spcPct val="90000"/>
                </a:lnSpc>
                <a:spcBef>
                  <a:spcPts val="525"/>
                </a:spcBef>
                <a:spcAft>
                  <a:spcPts val="0"/>
                </a:spcAft>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Invio alla </a:t>
              </a:r>
              <a:r>
                <a:rPr lang="it-IT" sz="1500" b="0" i="0" u="none" strike="noStrike" cap="none" dirty="0" err="1">
                  <a:solidFill>
                    <a:schemeClr val="lt1"/>
                  </a:solidFill>
                  <a:latin typeface="Candara"/>
                  <a:ea typeface="Candara"/>
                  <a:cs typeface="Candara"/>
                  <a:sym typeface="Candara"/>
                </a:rPr>
                <a:t>pec</a:t>
              </a:r>
              <a:r>
                <a:rPr lang="it-IT" sz="1500" b="0" i="0" u="none" strike="noStrike" cap="none" dirty="0">
                  <a:solidFill>
                    <a:schemeClr val="lt1"/>
                  </a:solidFill>
                  <a:latin typeface="Candara"/>
                  <a:ea typeface="Candara"/>
                  <a:cs typeface="Candara"/>
                  <a:sym typeface="Candara"/>
                </a:rPr>
                <a:t> </a:t>
              </a:r>
              <a:r>
                <a:rPr lang="it-IT" sz="1500" b="1" i="0" u="none" strike="noStrike" cap="none" dirty="0" smtClean="0">
                  <a:solidFill>
                    <a:schemeClr val="lt1"/>
                  </a:solidFill>
                  <a:latin typeface="Candara"/>
                  <a:ea typeface="Candara"/>
                  <a:cs typeface="Candara"/>
                  <a:sym typeface="Candara"/>
                </a:rPr>
                <a:t>servizi.sociali@pec.regione.veneto.it (</a:t>
              </a:r>
              <a:r>
                <a:rPr lang="it-IT" sz="1500" b="0" i="0" u="none" strike="noStrike" cap="none" dirty="0" smtClean="0">
                  <a:solidFill>
                    <a:schemeClr val="lt1"/>
                  </a:solidFill>
                  <a:latin typeface="Candara"/>
                  <a:ea typeface="Candara"/>
                  <a:cs typeface="Candara"/>
                  <a:sym typeface="Candara"/>
                </a:rPr>
                <a:t>tramite </a:t>
              </a:r>
              <a:r>
                <a:rPr lang="it-IT" sz="1500" b="0" i="0" u="none" strike="noStrike" cap="none" dirty="0">
                  <a:solidFill>
                    <a:schemeClr val="lt1"/>
                  </a:solidFill>
                  <a:latin typeface="Candara"/>
                  <a:ea typeface="Candara"/>
                  <a:cs typeface="Candara"/>
                  <a:sym typeface="Candara"/>
                </a:rPr>
                <a:t>propria </a:t>
              </a:r>
              <a:r>
                <a:rPr lang="it-IT" sz="1500" b="0" i="0" u="none" strike="noStrike" cap="none" dirty="0" err="1">
                  <a:solidFill>
                    <a:schemeClr val="lt1"/>
                  </a:solidFill>
                  <a:latin typeface="Candara"/>
                  <a:ea typeface="Candara"/>
                  <a:cs typeface="Candara"/>
                  <a:sym typeface="Candara"/>
                </a:rPr>
                <a:t>pec</a:t>
              </a:r>
              <a:r>
                <a:rPr lang="it-IT" sz="1500" b="0" i="0" u="none" strike="noStrike" cap="none" dirty="0">
                  <a:solidFill>
                    <a:schemeClr val="lt1"/>
                  </a:solidFill>
                  <a:latin typeface="Candara"/>
                  <a:ea typeface="Candara"/>
                  <a:cs typeface="Candara"/>
                  <a:sym typeface="Candara"/>
                </a:rPr>
                <a:t>, </a:t>
              </a:r>
              <a:r>
                <a:rPr lang="it-IT" sz="1500" b="0" i="0" u="none" strike="noStrike" cap="none" dirty="0" err="1">
                  <a:solidFill>
                    <a:schemeClr val="lt1"/>
                  </a:solidFill>
                  <a:latin typeface="Candara"/>
                  <a:ea typeface="Candara"/>
                  <a:cs typeface="Candara"/>
                  <a:sym typeface="Candara"/>
                </a:rPr>
                <a:t>pec</a:t>
              </a:r>
              <a:r>
                <a:rPr lang="it-IT" sz="1500" b="0" i="0" u="none" strike="noStrike" cap="none" dirty="0">
                  <a:solidFill>
                    <a:schemeClr val="lt1"/>
                  </a:solidFill>
                  <a:latin typeface="Candara"/>
                  <a:ea typeface="Candara"/>
                  <a:cs typeface="Candara"/>
                  <a:sym typeface="Candara"/>
                </a:rPr>
                <a:t> CSV o mail non </a:t>
              </a:r>
              <a:r>
                <a:rPr lang="it-IT" sz="1500" b="0" i="0" u="none" strike="noStrike" cap="none" dirty="0" err="1" smtClean="0">
                  <a:solidFill>
                    <a:schemeClr val="lt1"/>
                  </a:solidFill>
                  <a:latin typeface="Candara"/>
                  <a:ea typeface="Candara"/>
                  <a:cs typeface="Candara"/>
                  <a:sym typeface="Candara"/>
                </a:rPr>
                <a:t>pec</a:t>
              </a:r>
              <a:r>
                <a:rPr lang="it-IT" sz="1500" dirty="0">
                  <a:solidFill>
                    <a:schemeClr val="lt1"/>
                  </a:solidFill>
                  <a:latin typeface="Candara"/>
                  <a:ea typeface="Candara"/>
                  <a:cs typeface="Candara"/>
                  <a:sym typeface="Candara"/>
                </a:rPr>
                <a:t>)</a:t>
              </a:r>
              <a:r>
                <a:rPr lang="it-IT" sz="1500" b="0" i="0" u="none" strike="noStrike" cap="none" dirty="0" smtClean="0">
                  <a:solidFill>
                    <a:schemeClr val="lt1"/>
                  </a:solidFill>
                  <a:latin typeface="Candara"/>
                  <a:ea typeface="Candara"/>
                  <a:cs typeface="Candara"/>
                  <a:sym typeface="Candara"/>
                </a:rPr>
                <a:t> </a:t>
              </a:r>
              <a:r>
                <a:rPr lang="it-IT" sz="1500" b="0" i="0" u="none" strike="noStrike" cap="none" dirty="0">
                  <a:solidFill>
                    <a:schemeClr val="lt1"/>
                  </a:solidFill>
                  <a:latin typeface="Candara"/>
                  <a:ea typeface="Candara"/>
                  <a:cs typeface="Candara"/>
                  <a:sym typeface="Candara"/>
                </a:rPr>
                <a:t>con allegato documento d’identità del sottoscrittore istanza; </a:t>
              </a:r>
              <a:endParaRPr dirty="0"/>
            </a:p>
            <a:p>
              <a:pPr marL="114300" marR="0" lvl="1" indent="-114300" algn="l" rtl="0">
                <a:lnSpc>
                  <a:spcPct val="90000"/>
                </a:lnSpc>
                <a:spcBef>
                  <a:spcPts val="225"/>
                </a:spcBef>
                <a:spcAft>
                  <a:spcPts val="0"/>
                </a:spcAft>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File in formato PDF (non zippato)</a:t>
              </a:r>
              <a:endParaRPr dirty="0"/>
            </a:p>
          </p:txBody>
        </p:sp>
        <p:sp>
          <p:nvSpPr>
            <p:cNvPr id="312" name="Google Shape;312;p13"/>
            <p:cNvSpPr/>
            <p:nvPr/>
          </p:nvSpPr>
          <p:spPr>
            <a:xfrm>
              <a:off x="440548" y="218103"/>
              <a:ext cx="725540" cy="504834"/>
            </a:xfrm>
            <a:prstGeom prst="roundRect">
              <a:avLst>
                <a:gd name="adj" fmla="val 10000"/>
              </a:avLst>
            </a:prstGeom>
            <a:blipFill rotWithShape="1">
              <a:blip r:embed="rId3">
                <a:alphaModFix/>
              </a:blip>
              <a:stretch>
                <a:fillRect t="-21996" b="-21996"/>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0" y="1176268"/>
              <a:ext cx="8266112" cy="837185"/>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txBox="1"/>
            <p:nvPr/>
          </p:nvSpPr>
          <p:spPr>
            <a:xfrm>
              <a:off x="1418408" y="1128555"/>
              <a:ext cx="6781409" cy="106241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Candara"/>
                <a:buNone/>
              </a:pPr>
              <a:r>
                <a:rPr lang="it-IT" sz="1500" b="1" dirty="0">
                  <a:solidFill>
                    <a:schemeClr val="lt1"/>
                  </a:solidFill>
                  <a:latin typeface="Candara"/>
                  <a:ea typeface="Candara"/>
                  <a:cs typeface="Candara"/>
                  <a:sym typeface="Candara"/>
                </a:rPr>
                <a:t>OGGETTO</a:t>
              </a:r>
              <a:endParaRPr sz="1500" b="1" dirty="0">
                <a:solidFill>
                  <a:schemeClr val="lt1"/>
                </a:solidFill>
                <a:latin typeface="Candara"/>
                <a:ea typeface="Candara"/>
                <a:cs typeface="Candara"/>
                <a:sym typeface="Candara"/>
              </a:endParaRPr>
            </a:p>
            <a:p>
              <a:pPr marL="114300" lvl="1" indent="-114300">
                <a:lnSpc>
                  <a:spcPct val="90000"/>
                </a:lnSpc>
                <a:spcBef>
                  <a:spcPts val="525"/>
                </a:spcBef>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L’oggetto della PEC deve contenere la dicitura</a:t>
              </a:r>
              <a:r>
                <a:rPr lang="it-IT" sz="1500" b="1" i="0" u="none" strike="noStrike" cap="none" dirty="0">
                  <a:solidFill>
                    <a:schemeClr val="lt1"/>
                  </a:solidFill>
                  <a:latin typeface="Candara"/>
                  <a:ea typeface="Candara"/>
                  <a:cs typeface="Candara"/>
                  <a:sym typeface="Candara"/>
                </a:rPr>
                <a:t> </a:t>
              </a:r>
              <a:r>
                <a:rPr lang="it-IT" sz="1500" dirty="0" smtClean="0">
                  <a:solidFill>
                    <a:schemeClr val="lt1"/>
                  </a:solidFill>
                  <a:latin typeface="Candara"/>
                  <a:ea typeface="Candara"/>
                  <a:cs typeface="Candara"/>
                  <a:sym typeface="Candara"/>
                </a:rPr>
                <a:t>“</a:t>
              </a:r>
              <a:r>
                <a:rPr lang="it-IT" sz="1500" dirty="0" smtClean="0">
                  <a:solidFill>
                    <a:schemeClr val="lt1"/>
                  </a:solidFill>
                  <a:latin typeface="Candara"/>
                  <a:ea typeface="Candara"/>
                  <a:cs typeface="Candara"/>
                </a:rPr>
                <a:t>Istanza </a:t>
              </a:r>
              <a:r>
                <a:rPr lang="it-IT" sz="1500" dirty="0">
                  <a:solidFill>
                    <a:schemeClr val="lt1"/>
                  </a:solidFill>
                  <a:latin typeface="Candara"/>
                  <a:ea typeface="Candara"/>
                  <a:cs typeface="Candara"/>
                </a:rPr>
                <a:t>di contributo - ADP </a:t>
              </a:r>
              <a:r>
                <a:rPr lang="it-IT" sz="1500" dirty="0" smtClean="0">
                  <a:solidFill>
                    <a:schemeClr val="lt1"/>
                  </a:solidFill>
                  <a:latin typeface="Candara"/>
                  <a:ea typeface="Candara"/>
                  <a:cs typeface="Candara"/>
                </a:rPr>
                <a:t>2024”, </a:t>
              </a:r>
              <a:r>
                <a:rPr lang="it-IT" sz="1500" dirty="0">
                  <a:solidFill>
                    <a:schemeClr val="lt1"/>
                  </a:solidFill>
                  <a:latin typeface="Candara"/>
                  <a:ea typeface="Candara"/>
                  <a:cs typeface="Candara"/>
                </a:rPr>
                <a:t>seguito dalla denominazione del “soggetto proponente” (singolo o capofila</a:t>
              </a:r>
              <a:r>
                <a:rPr lang="it-IT" sz="1500" dirty="0" smtClean="0">
                  <a:solidFill>
                    <a:schemeClr val="lt1"/>
                  </a:solidFill>
                  <a:latin typeface="Candara"/>
                  <a:ea typeface="Candara"/>
                  <a:cs typeface="Candara"/>
                </a:rPr>
                <a:t>)</a:t>
              </a:r>
              <a:endParaRPr sz="1500" dirty="0">
                <a:solidFill>
                  <a:schemeClr val="lt1"/>
                </a:solidFill>
                <a:latin typeface="Candara"/>
                <a:ea typeface="Candara"/>
                <a:cs typeface="Candara"/>
              </a:endParaRPr>
            </a:p>
          </p:txBody>
        </p:sp>
        <p:sp>
          <p:nvSpPr>
            <p:cNvPr id="315" name="Google Shape;315;p13"/>
            <p:cNvSpPr/>
            <p:nvPr/>
          </p:nvSpPr>
          <p:spPr>
            <a:xfrm>
              <a:off x="440548" y="1325962"/>
              <a:ext cx="725540" cy="454116"/>
            </a:xfrm>
            <a:prstGeom prst="roundRect">
              <a:avLst>
                <a:gd name="adj" fmla="val 10000"/>
              </a:avLst>
            </a:prstGeom>
            <a:blipFill rotWithShape="1">
              <a:blip r:embed="rId4">
                <a:alphaModFix/>
              </a:blip>
              <a:stretch>
                <a:fillRect t="-29999" b="-29997"/>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0" y="2163147"/>
              <a:ext cx="8266112" cy="2629934"/>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txBox="1"/>
            <p:nvPr/>
          </p:nvSpPr>
          <p:spPr>
            <a:xfrm>
              <a:off x="1393589" y="2281178"/>
              <a:ext cx="6838560" cy="2526684"/>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lt1"/>
                </a:buClr>
                <a:buSzPts val="1500"/>
                <a:buFont typeface="Candara"/>
                <a:buNone/>
              </a:pPr>
              <a:r>
                <a:rPr lang="it-IT" sz="1500" b="1" dirty="0">
                  <a:solidFill>
                    <a:schemeClr val="lt1"/>
                  </a:solidFill>
                  <a:latin typeface="Candara"/>
                  <a:ea typeface="Candara"/>
                  <a:cs typeface="Candara"/>
                  <a:sym typeface="Candara"/>
                </a:rPr>
                <a:t>ALLEGATI</a:t>
              </a:r>
              <a:endParaRPr dirty="0"/>
            </a:p>
            <a:p>
              <a:pPr marL="114300" indent="-114300">
                <a:lnSpc>
                  <a:spcPct val="90000"/>
                </a:lnSpc>
                <a:spcBef>
                  <a:spcPts val="525"/>
                </a:spcBef>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Allegato C Istanza di contributo + documento identità </a:t>
              </a:r>
              <a:r>
                <a:rPr lang="it-IT" sz="1500" b="0" i="0" u="none" strike="noStrike" cap="none" dirty="0" smtClean="0">
                  <a:solidFill>
                    <a:schemeClr val="lt1"/>
                  </a:solidFill>
                  <a:latin typeface="Candara"/>
                  <a:ea typeface="Candara"/>
                  <a:cs typeface="Candara"/>
                  <a:sym typeface="Candara"/>
                </a:rPr>
                <a:t>sottoscrittore </a:t>
              </a:r>
              <a:r>
                <a:rPr lang="it-IT" dirty="0">
                  <a:solidFill>
                    <a:schemeClr val="lt1"/>
                  </a:solidFill>
                  <a:latin typeface="Candara"/>
                  <a:ea typeface="Candara"/>
                  <a:cs typeface="Candara"/>
                  <a:sym typeface="Candara"/>
                </a:rPr>
                <a:t>(</a:t>
              </a:r>
              <a:r>
                <a:rPr lang="it-IT" dirty="0" smtClean="0">
                  <a:solidFill>
                    <a:schemeClr val="lt1"/>
                  </a:solidFill>
                  <a:latin typeface="Candara"/>
                  <a:ea typeface="Candara"/>
                  <a:cs typeface="Candara"/>
                  <a:sym typeface="Candara"/>
                </a:rPr>
                <a:t>obbligatori)</a:t>
              </a:r>
              <a:endParaRPr dirty="0"/>
            </a:p>
            <a:p>
              <a:pPr marL="114300" lvl="1" indent="-114300">
                <a:lnSpc>
                  <a:spcPct val="90000"/>
                </a:lnSpc>
                <a:spcBef>
                  <a:spcPts val="225"/>
                </a:spcBef>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Allegato C1 Scheda </a:t>
              </a:r>
              <a:r>
                <a:rPr lang="it-IT" sz="1500" dirty="0">
                  <a:solidFill>
                    <a:schemeClr val="lt1"/>
                  </a:solidFill>
                  <a:latin typeface="Candara"/>
                  <a:ea typeface="Candara"/>
                  <a:cs typeface="Candara"/>
                  <a:sym typeface="Candara"/>
                </a:rPr>
                <a:t>Progettuale </a:t>
              </a:r>
              <a:r>
                <a:rPr lang="it-IT" sz="1500" dirty="0">
                  <a:solidFill>
                    <a:schemeClr val="lt1"/>
                  </a:solidFill>
                  <a:latin typeface="Candara"/>
                  <a:ea typeface="Candara"/>
                  <a:cs typeface="Candara"/>
                </a:rPr>
                <a:t>(obbligatorio)</a:t>
              </a:r>
              <a:endParaRPr lang="it-IT" sz="1500" dirty="0">
                <a:solidFill>
                  <a:schemeClr val="lt1"/>
                </a:solidFill>
                <a:latin typeface="Candara"/>
                <a:ea typeface="Candara"/>
                <a:cs typeface="Candara"/>
                <a:sym typeface="Candara"/>
              </a:endParaRPr>
            </a:p>
            <a:p>
              <a:pPr marL="114300" lvl="1" indent="-114300">
                <a:lnSpc>
                  <a:spcPct val="90000"/>
                </a:lnSpc>
                <a:spcBef>
                  <a:spcPts val="225"/>
                </a:spcBef>
                <a:buClr>
                  <a:schemeClr val="lt1"/>
                </a:buClr>
                <a:buSzPts val="1500"/>
                <a:buFont typeface="Candara"/>
                <a:buChar char="•"/>
              </a:pPr>
              <a:r>
                <a:rPr lang="it-IT" sz="1500" b="0" i="0" u="none" strike="noStrike" cap="none" dirty="0" smtClean="0">
                  <a:solidFill>
                    <a:schemeClr val="lt1"/>
                  </a:solidFill>
                  <a:latin typeface="Candara"/>
                  <a:ea typeface="Candara"/>
                  <a:cs typeface="Candara"/>
                  <a:sym typeface="Candara"/>
                </a:rPr>
                <a:t>Allegato </a:t>
              </a:r>
              <a:r>
                <a:rPr lang="it-IT" sz="1500" b="0" i="0" u="none" strike="noStrike" cap="none" dirty="0">
                  <a:solidFill>
                    <a:schemeClr val="lt1"/>
                  </a:solidFill>
                  <a:latin typeface="Candara"/>
                  <a:ea typeface="Candara"/>
                  <a:cs typeface="Candara"/>
                  <a:sym typeface="Candara"/>
                </a:rPr>
                <a:t>C2 Piano </a:t>
              </a:r>
              <a:r>
                <a:rPr lang="it-IT" sz="1500" b="0" i="0" u="none" strike="noStrike" cap="none" dirty="0" smtClean="0">
                  <a:solidFill>
                    <a:schemeClr val="lt1"/>
                  </a:solidFill>
                  <a:latin typeface="Candara"/>
                  <a:ea typeface="Candara"/>
                  <a:cs typeface="Candara"/>
                  <a:sym typeface="Candara"/>
                </a:rPr>
                <a:t>Finanziario </a:t>
              </a:r>
              <a:r>
                <a:rPr lang="it-IT" dirty="0" smtClean="0">
                  <a:solidFill>
                    <a:schemeClr val="lt1"/>
                  </a:solidFill>
                  <a:latin typeface="Candara"/>
                  <a:ea typeface="Candara"/>
                  <a:cs typeface="Candara"/>
                  <a:sym typeface="Candara"/>
                </a:rPr>
                <a:t>(</a:t>
              </a:r>
              <a:r>
                <a:rPr lang="it-IT" dirty="0">
                  <a:solidFill>
                    <a:schemeClr val="lt1"/>
                  </a:solidFill>
                  <a:latin typeface="Candara"/>
                  <a:ea typeface="Candara"/>
                  <a:cs typeface="Candara"/>
                  <a:sym typeface="Candara"/>
                </a:rPr>
                <a:t>obbligatorio e compilato nelle parti A e B</a:t>
              </a:r>
              <a:r>
                <a:rPr lang="it-IT" dirty="0" smtClean="0">
                  <a:solidFill>
                    <a:schemeClr val="lt1"/>
                  </a:solidFill>
                  <a:latin typeface="Candara"/>
                  <a:ea typeface="Candara"/>
                  <a:cs typeface="Candara"/>
                  <a:sym typeface="Candara"/>
                </a:rPr>
                <a:t>)</a:t>
              </a:r>
              <a:endParaRPr dirty="0"/>
            </a:p>
            <a:p>
              <a:pPr marL="114300" lvl="1" indent="-114300">
                <a:lnSpc>
                  <a:spcPct val="90000"/>
                </a:lnSpc>
                <a:spcBef>
                  <a:spcPts val="225"/>
                </a:spcBef>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Allegato C3 Dichiarazione di Partenariato </a:t>
              </a:r>
              <a:r>
                <a:rPr lang="it-IT" sz="1500" dirty="0" smtClean="0">
                  <a:solidFill>
                    <a:schemeClr val="lt1"/>
                  </a:solidFill>
                  <a:latin typeface="Candara"/>
                  <a:ea typeface="Candara"/>
                  <a:cs typeface="Candara"/>
                  <a:sym typeface="Candara"/>
                </a:rPr>
                <a:t>(</a:t>
              </a:r>
              <a:r>
                <a:rPr lang="it-IT" sz="1500" dirty="0" smtClean="0">
                  <a:solidFill>
                    <a:schemeClr val="lt1"/>
                  </a:solidFill>
                  <a:latin typeface="Candara"/>
                  <a:ea typeface="Candara"/>
                  <a:cs typeface="Candara"/>
                </a:rPr>
                <a:t>obbligatorio </a:t>
              </a:r>
              <a:r>
                <a:rPr lang="it-IT" sz="1500" dirty="0">
                  <a:solidFill>
                    <a:schemeClr val="lt1"/>
                  </a:solidFill>
                  <a:latin typeface="Candara"/>
                  <a:ea typeface="Candara"/>
                  <a:cs typeface="Candara"/>
                </a:rPr>
                <a:t>in presenza di partenariato</a:t>
              </a:r>
              <a:r>
                <a:rPr lang="it-IT" sz="1500" dirty="0" smtClean="0">
                  <a:solidFill>
                    <a:schemeClr val="lt1"/>
                  </a:solidFill>
                  <a:latin typeface="Candara"/>
                  <a:ea typeface="Candara"/>
                  <a:cs typeface="Candara"/>
                </a:rPr>
                <a:t>)</a:t>
              </a:r>
            </a:p>
            <a:p>
              <a:pPr marL="114300" lvl="1" indent="-114300">
                <a:lnSpc>
                  <a:spcPct val="90000"/>
                </a:lnSpc>
                <a:spcBef>
                  <a:spcPts val="225"/>
                </a:spcBef>
                <a:buClr>
                  <a:schemeClr val="lt1"/>
                </a:buClr>
                <a:buSzPts val="1500"/>
                <a:buFont typeface="Candara"/>
                <a:buChar char="•"/>
              </a:pPr>
              <a:r>
                <a:rPr lang="it-IT" sz="1500" b="0" i="0" u="none" strike="noStrike" cap="none" dirty="0" smtClean="0">
                  <a:solidFill>
                    <a:schemeClr val="lt1"/>
                  </a:solidFill>
                  <a:latin typeface="Candara"/>
                  <a:ea typeface="Candara"/>
                  <a:cs typeface="Candara"/>
                  <a:sym typeface="Candara"/>
                </a:rPr>
                <a:t>Allegato </a:t>
              </a:r>
              <a:r>
                <a:rPr lang="it-IT" sz="1500" b="0" i="0" u="none" strike="noStrike" cap="none" dirty="0">
                  <a:solidFill>
                    <a:schemeClr val="lt1"/>
                  </a:solidFill>
                  <a:latin typeface="Candara"/>
                  <a:ea typeface="Candara"/>
                  <a:cs typeface="Candara"/>
                  <a:sym typeface="Candara"/>
                </a:rPr>
                <a:t>C4 Dichiarazione di Collaborazione </a:t>
              </a:r>
              <a:r>
                <a:rPr lang="it-IT" sz="1500" dirty="0">
                  <a:solidFill>
                    <a:schemeClr val="lt1"/>
                  </a:solidFill>
                  <a:latin typeface="Candara"/>
                  <a:ea typeface="Candara"/>
                  <a:cs typeface="Candara"/>
                  <a:sym typeface="Candara"/>
                </a:rPr>
                <a:t>gratuita </a:t>
              </a:r>
              <a:r>
                <a:rPr lang="it-IT" sz="1500" dirty="0">
                  <a:solidFill>
                    <a:schemeClr val="lt1"/>
                  </a:solidFill>
                  <a:latin typeface="Candara"/>
                  <a:ea typeface="Candara"/>
                  <a:cs typeface="Candara"/>
                </a:rPr>
                <a:t>(obbligatorio in presenza di collaborazioni)</a:t>
              </a:r>
              <a:endParaRPr sz="1500" dirty="0">
                <a:solidFill>
                  <a:schemeClr val="lt1"/>
                </a:solidFill>
                <a:latin typeface="Candara"/>
                <a:ea typeface="Candara"/>
                <a:cs typeface="Candara"/>
              </a:endParaRPr>
            </a:p>
            <a:p>
              <a:pPr marL="114300" marR="0" lvl="1" indent="-114300" algn="l" rtl="0">
                <a:lnSpc>
                  <a:spcPct val="90000"/>
                </a:lnSpc>
                <a:spcBef>
                  <a:spcPts val="225"/>
                </a:spcBef>
                <a:spcAft>
                  <a:spcPts val="0"/>
                </a:spcAft>
                <a:buClr>
                  <a:schemeClr val="lt1"/>
                </a:buClr>
                <a:buSzPts val="1500"/>
                <a:buFont typeface="Candara"/>
                <a:buChar char="•"/>
              </a:pPr>
              <a:r>
                <a:rPr lang="it-IT" sz="1500" b="0" i="0" u="none" strike="noStrike" cap="none" dirty="0">
                  <a:solidFill>
                    <a:schemeClr val="lt1"/>
                  </a:solidFill>
                  <a:latin typeface="Candara"/>
                  <a:ea typeface="Candara"/>
                  <a:cs typeface="Candara"/>
                  <a:sym typeface="Candara"/>
                </a:rPr>
                <a:t>Allegato C5 Comunicazione antimafia </a:t>
              </a:r>
              <a:r>
                <a:rPr lang="it-IT" sz="1500" b="0" i="0" u="none" strike="noStrike" cap="none" dirty="0" smtClean="0">
                  <a:solidFill>
                    <a:schemeClr val="lt1"/>
                  </a:solidFill>
                  <a:latin typeface="Candara"/>
                  <a:ea typeface="Candara"/>
                  <a:cs typeface="Candara"/>
                  <a:sym typeface="Candara"/>
                </a:rPr>
                <a:t>(obbligatorio sia per capofila </a:t>
              </a:r>
              <a:r>
                <a:rPr lang="it-IT" sz="1500" b="0" i="0" u="none" strike="noStrike" cap="none" dirty="0">
                  <a:solidFill>
                    <a:schemeClr val="lt1"/>
                  </a:solidFill>
                  <a:latin typeface="Candara"/>
                  <a:ea typeface="Candara"/>
                  <a:cs typeface="Candara"/>
                  <a:sym typeface="Candara"/>
                </a:rPr>
                <a:t>che partner)</a:t>
              </a:r>
              <a:endParaRPr dirty="0"/>
            </a:p>
            <a:p>
              <a:pPr marL="114300" lvl="1" indent="-114300">
                <a:lnSpc>
                  <a:spcPct val="90000"/>
                </a:lnSpc>
                <a:spcBef>
                  <a:spcPts val="225"/>
                </a:spcBef>
                <a:buClr>
                  <a:schemeClr val="lt1"/>
                </a:buClr>
                <a:buSzPts val="1500"/>
                <a:buFont typeface="Candara"/>
                <a:buChar char="•"/>
              </a:pPr>
              <a:r>
                <a:rPr lang="it-IT" sz="1500" dirty="0">
                  <a:solidFill>
                    <a:schemeClr val="lt1"/>
                  </a:solidFill>
                  <a:latin typeface="Candara"/>
                  <a:ea typeface="Candara"/>
                  <a:cs typeface="Candara"/>
                </a:rPr>
                <a:t>Allegato C6 Modulo delega (obbligatorio in presenza di </a:t>
              </a:r>
              <a:r>
                <a:rPr lang="it-IT" sz="1500" dirty="0" smtClean="0">
                  <a:solidFill>
                    <a:schemeClr val="lt1"/>
                  </a:solidFill>
                  <a:latin typeface="Candara"/>
                  <a:ea typeface="Candara"/>
                  <a:cs typeface="Candara"/>
                </a:rPr>
                <a:t>delega di attività).</a:t>
              </a:r>
              <a:endParaRPr sz="1500" dirty="0">
                <a:solidFill>
                  <a:schemeClr val="lt1"/>
                </a:solidFill>
                <a:latin typeface="Candara"/>
                <a:ea typeface="Candara"/>
                <a:cs typeface="Candara"/>
              </a:endParaRPr>
            </a:p>
          </p:txBody>
        </p:sp>
        <p:sp>
          <p:nvSpPr>
            <p:cNvPr id="318" name="Google Shape;318;p13"/>
            <p:cNvSpPr/>
            <p:nvPr/>
          </p:nvSpPr>
          <p:spPr>
            <a:xfrm>
              <a:off x="440548" y="2983099"/>
              <a:ext cx="725540" cy="702165"/>
            </a:xfrm>
            <a:prstGeom prst="roundRect">
              <a:avLst>
                <a:gd name="adj" fmla="val 10000"/>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3"/>
          <p:cNvSpPr txBox="1">
            <a:spLocks noGrp="1"/>
          </p:cNvSpPr>
          <p:nvPr>
            <p:ph type="title" idx="4294967295"/>
          </p:nvPr>
        </p:nvSpPr>
        <p:spPr>
          <a:xfrm>
            <a:off x="3995936" y="338138"/>
            <a:ext cx="4881736" cy="892009"/>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FFFFFF"/>
              </a:buClr>
              <a:buSzPts val="2500"/>
              <a:buFont typeface="Candara"/>
              <a:buNone/>
            </a:pPr>
            <a:r>
              <a:rPr lang="it-IT" sz="2500" b="1" dirty="0"/>
              <a:t>Modalità di presentazione istanze</a:t>
            </a:r>
            <a:br>
              <a:rPr lang="it-IT" sz="2500" b="1" dirty="0"/>
            </a:br>
            <a:r>
              <a:rPr lang="it-IT" sz="2500" b="1" dirty="0"/>
              <a:t>(punto 7, Allegato B DGR </a:t>
            </a:r>
            <a:r>
              <a:rPr lang="it-IT" sz="2500" b="1" dirty="0" smtClean="0"/>
              <a:t>480/2023)</a:t>
            </a:r>
            <a:endParaRPr dirty="0"/>
          </a:p>
        </p:txBody>
      </p:sp>
      <p:sp>
        <p:nvSpPr>
          <p:cNvPr id="320" name="Google Shape;320;p13"/>
          <p:cNvSpPr txBox="1"/>
          <p:nvPr/>
        </p:nvSpPr>
        <p:spPr>
          <a:xfrm>
            <a:off x="1105120" y="1304995"/>
            <a:ext cx="4104456" cy="369332"/>
          </a:xfrm>
          <a:prstGeom prst="rect">
            <a:avLst/>
          </a:prstGeom>
          <a:solidFill>
            <a:srgbClr val="FFFF00"/>
          </a:solidFill>
          <a:ln w="9525" cap="flat" cmpd="sng">
            <a:solidFill>
              <a:srgbClr val="0F243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rgbClr val="0F243E"/>
                </a:solidFill>
                <a:latin typeface="Candara"/>
                <a:ea typeface="Candara"/>
                <a:cs typeface="Candara"/>
                <a:sym typeface="Candara"/>
              </a:rPr>
              <a:t>SCADENZA: </a:t>
            </a:r>
            <a:r>
              <a:rPr lang="it-IT" sz="1800" b="1" dirty="0" smtClean="0">
                <a:solidFill>
                  <a:srgbClr val="0F243E"/>
                </a:solidFill>
                <a:latin typeface="Candara"/>
                <a:ea typeface="Candara"/>
                <a:cs typeface="Candara"/>
                <a:sym typeface="Candara"/>
              </a:rPr>
              <a:t>21 giugno 2024 </a:t>
            </a:r>
            <a:r>
              <a:rPr lang="it-IT" sz="1800" b="1" dirty="0">
                <a:solidFill>
                  <a:srgbClr val="0F243E"/>
                </a:solidFill>
                <a:latin typeface="Candara"/>
                <a:ea typeface="Candara"/>
                <a:cs typeface="Candara"/>
                <a:sym typeface="Candara"/>
              </a:rPr>
              <a:t>ORE </a:t>
            </a:r>
            <a:r>
              <a:rPr lang="it-IT" sz="1800" b="1" dirty="0" smtClean="0">
                <a:solidFill>
                  <a:srgbClr val="0F243E"/>
                </a:solidFill>
                <a:latin typeface="Candara"/>
                <a:ea typeface="Candara"/>
                <a:cs typeface="Candara"/>
                <a:sym typeface="Candara"/>
              </a:rPr>
              <a:t>23:59</a:t>
            </a:r>
            <a:endParaRPr dirty="0"/>
          </a:p>
        </p:txBody>
      </p:sp>
      <p:pic>
        <p:nvPicPr>
          <p:cNvPr id="321" name="Google Shape;321;p13" descr="Sveglia"/>
          <p:cNvPicPr preferRelativeResize="0"/>
          <p:nvPr/>
        </p:nvPicPr>
        <p:blipFill rotWithShape="1">
          <a:blip r:embed="rId6">
            <a:alphaModFix/>
          </a:blip>
          <a:srcRect/>
          <a:stretch/>
        </p:blipFill>
        <p:spPr>
          <a:xfrm>
            <a:off x="470736" y="1130742"/>
            <a:ext cx="673224" cy="6732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aphicFrame>
        <p:nvGraphicFramePr>
          <p:cNvPr id="326" name="Google Shape;326;p14"/>
          <p:cNvGraphicFramePr/>
          <p:nvPr>
            <p:extLst>
              <p:ext uri="{D42A27DB-BD31-4B8C-83A1-F6EECF244321}">
                <p14:modId xmlns:p14="http://schemas.microsoft.com/office/powerpoint/2010/main" val="2855206439"/>
              </p:ext>
            </p:extLst>
          </p:nvPr>
        </p:nvGraphicFramePr>
        <p:xfrm>
          <a:off x="368709" y="1972432"/>
          <a:ext cx="8406582" cy="4463203"/>
        </p:xfrm>
        <a:graphic>
          <a:graphicData uri="http://schemas.openxmlformats.org/drawingml/2006/table">
            <a:tbl>
              <a:tblPr firstRow="1" bandRow="1">
                <a:noFill/>
                <a:tableStyleId>{0D08800F-12DD-42AD-B5E8-A7F0F86C8AEF}</a:tableStyleId>
              </a:tblPr>
              <a:tblGrid>
                <a:gridCol w="3934730"/>
                <a:gridCol w="2211977"/>
                <a:gridCol w="2259875"/>
              </a:tblGrid>
              <a:tr h="799381">
                <a:tc>
                  <a:txBody>
                    <a:bodyPr/>
                    <a:lstStyle/>
                    <a:p>
                      <a:pPr marL="0" marR="0" lvl="0" indent="0" algn="l" rtl="0">
                        <a:spcBef>
                          <a:spcPts val="0"/>
                        </a:spcBef>
                        <a:spcAft>
                          <a:spcPts val="0"/>
                        </a:spcAft>
                        <a:buNone/>
                      </a:pPr>
                      <a:r>
                        <a:rPr lang="it-IT" sz="1800" dirty="0">
                          <a:solidFill>
                            <a:schemeClr val="bg1"/>
                          </a:solidFill>
                        </a:rPr>
                        <a:t>Voce di costo</a:t>
                      </a:r>
                      <a:endParaRPr dirty="0">
                        <a:solidFill>
                          <a:schemeClr val="bg1"/>
                        </a:solidFill>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Font typeface="Arial"/>
                        <a:buNone/>
                      </a:pPr>
                      <a:r>
                        <a:rPr lang="it-IT" sz="1800" b="1" i="0" u="none" strike="noStrike" cap="none" dirty="0" smtClean="0">
                          <a:solidFill>
                            <a:schemeClr val="bg1"/>
                          </a:solidFill>
                          <a:latin typeface="Candara"/>
                          <a:ea typeface="Candara"/>
                          <a:cs typeface="Candara"/>
                          <a:sym typeface="Arial"/>
                        </a:rPr>
                        <a:t>Voce di costo nel piano finanziario</a:t>
                      </a:r>
                      <a:endParaRPr sz="1800" b="1" i="0" u="none" strike="noStrike" cap="none" dirty="0">
                        <a:solidFill>
                          <a:schemeClr val="bg1"/>
                        </a:solidFill>
                        <a:latin typeface="Candara"/>
                        <a:ea typeface="Candara"/>
                        <a:cs typeface="Candara"/>
                        <a:sym typeface="Arial"/>
                      </a:endParaRPr>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a:t>Limite percentuale </a:t>
                      </a:r>
                      <a:r>
                        <a:rPr lang="it-IT" sz="1200" dirty="0"/>
                        <a:t>(rispetto al costo </a:t>
                      </a:r>
                      <a:r>
                        <a:rPr lang="it-IT" sz="1200" dirty="0" smtClean="0"/>
                        <a:t>complessivo </a:t>
                      </a:r>
                      <a:r>
                        <a:rPr lang="it-IT" sz="1200" dirty="0"/>
                        <a:t>del progetto)</a:t>
                      </a:r>
                      <a:endParaRPr sz="1200" dirty="0"/>
                    </a:p>
                  </a:txBody>
                  <a:tcPr marL="91450" marR="91450" marT="45725" marB="45725"/>
                </a:tc>
              </a:tr>
              <a:tr h="399696">
                <a:tc>
                  <a:txBody>
                    <a:bodyPr/>
                    <a:lstStyle/>
                    <a:p>
                      <a:pPr marL="0" marR="0" lvl="0" indent="0" algn="l" rtl="0">
                        <a:spcBef>
                          <a:spcPts val="0"/>
                        </a:spcBef>
                        <a:spcAft>
                          <a:spcPts val="0"/>
                        </a:spcAft>
                        <a:buNone/>
                      </a:pPr>
                      <a:r>
                        <a:rPr lang="it-IT" sz="1600" dirty="0"/>
                        <a:t>Costi di </a:t>
                      </a:r>
                      <a:r>
                        <a:rPr lang="it-IT" sz="1600" dirty="0" smtClean="0"/>
                        <a:t>progettazione</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A.1</a:t>
                      </a: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ctr" rtl="0">
                        <a:spcBef>
                          <a:spcPts val="0"/>
                        </a:spcBef>
                        <a:spcAft>
                          <a:spcPts val="0"/>
                        </a:spcAft>
                        <a:buNone/>
                      </a:pPr>
                      <a:r>
                        <a:rPr lang="it-IT" sz="1800" dirty="0"/>
                        <a:t>5%</a:t>
                      </a:r>
                      <a:endParaRPr dirty="0"/>
                    </a:p>
                  </a:txBody>
                  <a:tcPr marL="91450" marR="91450" marT="45725" marB="45725"/>
                </a:tc>
              </a:tr>
              <a:tr h="632845">
                <a:tc>
                  <a:txBody>
                    <a:bodyPr/>
                    <a:lstStyle/>
                    <a:p>
                      <a:pPr marL="0" marR="0" lvl="0" indent="0" algn="l" rtl="0">
                        <a:spcBef>
                          <a:spcPts val="0"/>
                        </a:spcBef>
                        <a:spcAft>
                          <a:spcPts val="0"/>
                        </a:spcAft>
                        <a:buNone/>
                      </a:pPr>
                      <a:r>
                        <a:rPr lang="it-IT" sz="1600" dirty="0"/>
                        <a:t>Costi di </a:t>
                      </a:r>
                      <a:r>
                        <a:rPr lang="it-IT" sz="1600" dirty="0" smtClean="0"/>
                        <a:t>segreteria</a:t>
                      </a:r>
                      <a:r>
                        <a:rPr lang="it-IT" sz="1600" baseline="0" dirty="0" smtClean="0"/>
                        <a:t>, coordinamento e monitoraggio</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C</a:t>
                      </a: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ctr" rtl="0">
                        <a:spcBef>
                          <a:spcPts val="0"/>
                        </a:spcBef>
                        <a:spcAft>
                          <a:spcPts val="0"/>
                        </a:spcAft>
                        <a:buNone/>
                      </a:pPr>
                      <a:r>
                        <a:rPr lang="it-IT" sz="1800" dirty="0"/>
                        <a:t>1</a:t>
                      </a:r>
                      <a:r>
                        <a:rPr lang="it-IT" sz="1800" dirty="0" smtClean="0"/>
                        <a:t>0</a:t>
                      </a:r>
                      <a:r>
                        <a:rPr lang="it-IT" sz="1800" dirty="0"/>
                        <a:t>%</a:t>
                      </a:r>
                      <a:endParaRPr dirty="0"/>
                    </a:p>
                  </a:txBody>
                  <a:tcPr marL="91450" marR="91450" marT="45725" marB="45725"/>
                </a:tc>
              </a:tr>
              <a:tr h="2231585">
                <a:tc>
                  <a:txBody>
                    <a:bodyPr/>
                    <a:lstStyle/>
                    <a:p>
                      <a:pPr marL="0" marR="0" lvl="0" indent="0" algn="l" rtl="0">
                        <a:spcBef>
                          <a:spcPts val="0"/>
                        </a:spcBef>
                        <a:spcAft>
                          <a:spcPts val="0"/>
                        </a:spcAft>
                        <a:buNone/>
                      </a:pPr>
                      <a:r>
                        <a:rPr lang="it-IT" sz="1600" dirty="0"/>
                        <a:t>Risorse umane complessive:</a:t>
                      </a:r>
                      <a:endParaRPr sz="1600" dirty="0"/>
                    </a:p>
                    <a:p>
                      <a:pPr marL="457200" marR="0" lvl="0" indent="-342900" algn="l" rtl="0">
                        <a:spcBef>
                          <a:spcPts val="0"/>
                        </a:spcBef>
                        <a:spcAft>
                          <a:spcPts val="0"/>
                        </a:spcAft>
                        <a:buSzPts val="1800"/>
                        <a:buChar char="-"/>
                      </a:pPr>
                      <a:r>
                        <a:rPr lang="it-IT" sz="1600" dirty="0"/>
                        <a:t>inclusa valorizzazione volontari</a:t>
                      </a:r>
                      <a:endParaRPr sz="1600" dirty="0"/>
                    </a:p>
                    <a:p>
                      <a:pPr marL="457200" marR="0" lvl="0" indent="-342900" algn="l" rtl="0">
                        <a:spcBef>
                          <a:spcPts val="0"/>
                        </a:spcBef>
                        <a:spcAft>
                          <a:spcPts val="0"/>
                        </a:spcAft>
                        <a:buSzPts val="1800"/>
                        <a:buChar char="-"/>
                      </a:pPr>
                      <a:r>
                        <a:rPr lang="it-IT" sz="1600" dirty="0"/>
                        <a:t>inclusi i costi per mansioni di segreteria, coordinamento e </a:t>
                      </a:r>
                      <a:r>
                        <a:rPr lang="it-IT" sz="1600" dirty="0" smtClean="0"/>
                        <a:t>monitoraggio, funzionamento e gestione</a:t>
                      </a:r>
                    </a:p>
                    <a:p>
                      <a:pPr marL="457200" marR="0" lvl="0" indent="-342900" algn="l" rtl="0">
                        <a:spcBef>
                          <a:spcPts val="0"/>
                        </a:spcBef>
                        <a:spcAft>
                          <a:spcPts val="0"/>
                        </a:spcAft>
                        <a:buSzPts val="1800"/>
                        <a:buChar char="-"/>
                      </a:pPr>
                      <a:r>
                        <a:rPr lang="it-IT" sz="1600" dirty="0" smtClean="0"/>
                        <a:t>Incluse</a:t>
                      </a:r>
                      <a:r>
                        <a:rPr lang="it-IT" sz="1600" baseline="0" dirty="0" smtClean="0"/>
                        <a:t> le spese di personale relative alla delega a terzi</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114300" marR="0" lvl="0" indent="0" algn="l" rtl="0">
                        <a:spcBef>
                          <a:spcPts val="0"/>
                        </a:spcBef>
                        <a:spcAft>
                          <a:spcPts val="0"/>
                        </a:spcAft>
                        <a:buSzPts val="1800"/>
                        <a:buNone/>
                      </a:pPr>
                      <a:endParaRPr lang="it-IT" dirty="0" smtClean="0"/>
                    </a:p>
                    <a:p>
                      <a:pPr marL="114300" marR="0" lvl="0" indent="0" algn="l" rtl="0">
                        <a:spcBef>
                          <a:spcPts val="0"/>
                        </a:spcBef>
                        <a:spcAft>
                          <a:spcPts val="0"/>
                        </a:spcAft>
                        <a:buSzPts val="1800"/>
                        <a:buNone/>
                      </a:pPr>
                      <a:endParaRPr lang="it-IT" dirty="0" smtClean="0"/>
                    </a:p>
                    <a:p>
                      <a:pPr marL="114300" marR="0" lvl="0" indent="0" algn="l" rtl="0">
                        <a:spcBef>
                          <a:spcPts val="0"/>
                        </a:spcBef>
                        <a:spcAft>
                          <a:spcPts val="0"/>
                        </a:spcAft>
                        <a:buSzPts val="1800"/>
                        <a:buNone/>
                      </a:pPr>
                      <a:endParaRPr lang="it-IT" dirty="0" smtClean="0"/>
                    </a:p>
                    <a:p>
                      <a:pPr marL="114300" marR="0" lvl="0" indent="0" algn="l" rtl="0">
                        <a:spcBef>
                          <a:spcPts val="0"/>
                        </a:spcBef>
                        <a:spcAft>
                          <a:spcPts val="0"/>
                        </a:spcAft>
                        <a:buSzPts val="1800"/>
                        <a:buNone/>
                      </a:pPr>
                      <a:r>
                        <a:rPr lang="it-IT" dirty="0" smtClean="0"/>
                        <a:t>A.1</a:t>
                      </a:r>
                      <a:r>
                        <a:rPr lang="it-IT" baseline="0" dirty="0" smtClean="0"/>
                        <a:t> </a:t>
                      </a:r>
                      <a:r>
                        <a:rPr lang="it-IT" dirty="0" smtClean="0"/>
                        <a:t>+</a:t>
                      </a:r>
                      <a:r>
                        <a:rPr lang="it-IT" baseline="0" dirty="0" smtClean="0"/>
                        <a:t> </a:t>
                      </a:r>
                      <a:r>
                        <a:rPr lang="it-IT" dirty="0" smtClean="0"/>
                        <a:t>B.1</a:t>
                      </a:r>
                      <a:r>
                        <a:rPr lang="it-IT" baseline="0" dirty="0" smtClean="0"/>
                        <a:t> </a:t>
                      </a:r>
                      <a:r>
                        <a:rPr lang="it-IT" dirty="0" smtClean="0"/>
                        <a:t>+</a:t>
                      </a:r>
                      <a:r>
                        <a:rPr lang="it-IT" baseline="0" dirty="0" smtClean="0"/>
                        <a:t> </a:t>
                      </a:r>
                      <a:r>
                        <a:rPr lang="it-IT" dirty="0" smtClean="0"/>
                        <a:t>C.1</a:t>
                      </a:r>
                      <a:r>
                        <a:rPr lang="it-IT" baseline="0" dirty="0" smtClean="0"/>
                        <a:t> </a:t>
                      </a:r>
                      <a:r>
                        <a:rPr lang="it-IT" dirty="0" smtClean="0"/>
                        <a:t>+</a:t>
                      </a:r>
                      <a:r>
                        <a:rPr lang="it-IT" baseline="0" dirty="0" smtClean="0"/>
                        <a:t> </a:t>
                      </a:r>
                      <a:r>
                        <a:rPr lang="it-IT" dirty="0" smtClean="0"/>
                        <a:t>D.1</a:t>
                      </a:r>
                      <a:r>
                        <a:rPr lang="it-IT" baseline="0" dirty="0" smtClean="0"/>
                        <a:t> </a:t>
                      </a:r>
                      <a:r>
                        <a:rPr lang="it-IT" dirty="0" smtClean="0"/>
                        <a:t>+</a:t>
                      </a:r>
                      <a:r>
                        <a:rPr lang="it-IT" baseline="0" dirty="0" smtClean="0"/>
                        <a:t> </a:t>
                      </a:r>
                      <a:r>
                        <a:rPr lang="it-IT" dirty="0" smtClean="0"/>
                        <a:t>D10</a:t>
                      </a:r>
                      <a:r>
                        <a:rPr lang="it-IT" baseline="0" dirty="0" smtClean="0"/>
                        <a:t> </a:t>
                      </a:r>
                      <a:r>
                        <a:rPr lang="it-IT" dirty="0" smtClean="0"/>
                        <a:t>+</a:t>
                      </a:r>
                      <a:r>
                        <a:rPr lang="it-IT" baseline="0" dirty="0" smtClean="0"/>
                        <a:t> </a:t>
                      </a:r>
                      <a:r>
                        <a:rPr lang="it-IT" dirty="0" smtClean="0"/>
                        <a:t>E.1 a</a:t>
                      </a:r>
                      <a:r>
                        <a:rPr lang="it-IT" baseline="0" dirty="0" smtClean="0"/>
                        <a:t> </a:t>
                      </a:r>
                      <a:r>
                        <a:rPr lang="it-IT" dirty="0" smtClean="0"/>
                        <a:t>+</a:t>
                      </a:r>
                      <a:r>
                        <a:rPr lang="it-IT" baseline="0" dirty="0" smtClean="0"/>
                        <a:t> </a:t>
                      </a:r>
                      <a:r>
                        <a:rPr lang="it-IT" dirty="0" smtClean="0"/>
                        <a:t>E.2</a:t>
                      </a:r>
                      <a:r>
                        <a:rPr lang="it-IT" baseline="0" dirty="0" smtClean="0"/>
                        <a:t> a + E.3 a</a:t>
                      </a:r>
                      <a:endParaRPr lang="it-IT" dirty="0" smtClean="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ctr" rtl="0">
                        <a:spcBef>
                          <a:spcPts val="0"/>
                        </a:spcBef>
                        <a:spcAft>
                          <a:spcPts val="0"/>
                        </a:spcAft>
                        <a:buNone/>
                      </a:pPr>
                      <a:r>
                        <a:rPr lang="it-IT" sz="1800" dirty="0"/>
                        <a:t>70% </a:t>
                      </a:r>
                      <a:endParaRPr sz="1800" dirty="0"/>
                    </a:p>
                  </a:txBody>
                  <a:tcPr marL="91450" marR="91450" marT="45725" marB="45725"/>
                </a:tc>
              </a:tr>
              <a:tr h="399696">
                <a:tc>
                  <a:txBody>
                    <a:bodyPr/>
                    <a:lstStyle/>
                    <a:p>
                      <a:pPr marL="0" marR="0" lvl="0" indent="0" algn="l" rtl="0">
                        <a:spcBef>
                          <a:spcPts val="0"/>
                        </a:spcBef>
                        <a:spcAft>
                          <a:spcPts val="0"/>
                        </a:spcAft>
                        <a:buNone/>
                      </a:pPr>
                      <a:r>
                        <a:rPr lang="it-IT" sz="1600" dirty="0"/>
                        <a:t>Costi per acquisto/noleggio </a:t>
                      </a:r>
                      <a:r>
                        <a:rPr lang="it-IT" sz="1600" dirty="0" smtClean="0"/>
                        <a:t>attrezzature</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D.2</a:t>
                      </a: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ctr" rtl="0">
                        <a:spcBef>
                          <a:spcPts val="0"/>
                        </a:spcBef>
                        <a:spcAft>
                          <a:spcPts val="0"/>
                        </a:spcAft>
                        <a:buNone/>
                      </a:pPr>
                      <a:r>
                        <a:rPr lang="it-IT" sz="1800" dirty="0" smtClean="0"/>
                        <a:t>20%</a:t>
                      </a:r>
                    </a:p>
                  </a:txBody>
                  <a:tcPr marL="91450" marR="91450" marT="45725" marB="45725"/>
                </a:tc>
              </a:tr>
            </a:tbl>
          </a:graphicData>
        </a:graphic>
      </p:graphicFrame>
      <p:sp>
        <p:nvSpPr>
          <p:cNvPr id="327" name="Google Shape;327;p14"/>
          <p:cNvSpPr txBox="1">
            <a:spLocks noGrp="1"/>
          </p:cNvSpPr>
          <p:nvPr>
            <p:ph type="title"/>
          </p:nvPr>
        </p:nvSpPr>
        <p:spPr>
          <a:xfrm>
            <a:off x="457200" y="338328"/>
            <a:ext cx="8229600" cy="80467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4400"/>
              <a:buFont typeface="Candara"/>
              <a:buNone/>
            </a:pPr>
            <a:r>
              <a:rPr lang="it-IT" sz="3200" dirty="0"/>
              <a:t>Limiti eleggibilità spese</a:t>
            </a:r>
            <a:br>
              <a:rPr lang="it-IT" sz="3200" dirty="0"/>
            </a:br>
            <a:r>
              <a:rPr lang="it-IT" sz="2400" dirty="0"/>
              <a:t>(punto </a:t>
            </a:r>
            <a:r>
              <a:rPr lang="it-IT" sz="2400" dirty="0" smtClean="0"/>
              <a:t>8, </a:t>
            </a:r>
            <a:r>
              <a:rPr lang="it-IT" sz="2400" dirty="0"/>
              <a:t>Allegato B DGR </a:t>
            </a:r>
            <a:r>
              <a:rPr lang="it-IT" sz="2400" dirty="0" smtClean="0"/>
              <a:t>493/2024)</a:t>
            </a:r>
            <a:endParaRPr sz="2400" dirty="0"/>
          </a:p>
        </p:txBody>
      </p:sp>
      <p:sp>
        <p:nvSpPr>
          <p:cNvPr id="328" name="Google Shape;328;p14"/>
          <p:cNvSpPr/>
          <p:nvPr/>
        </p:nvSpPr>
        <p:spPr>
          <a:xfrm>
            <a:off x="6535050" y="160151"/>
            <a:ext cx="2771800" cy="1965697"/>
          </a:xfrm>
          <a:prstGeom prst="irregularSeal1">
            <a:avLst/>
          </a:prstGeom>
          <a:solidFill>
            <a:schemeClr val="accent1"/>
          </a:solidFill>
          <a:ln w="15875" cap="flat" cmpd="sng">
            <a:solidFill>
              <a:srgbClr val="2841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dirty="0">
                <a:solidFill>
                  <a:schemeClr val="lt1"/>
                </a:solidFill>
                <a:latin typeface="Candara"/>
                <a:ea typeface="Candara"/>
                <a:cs typeface="Candara"/>
                <a:sym typeface="Candara"/>
              </a:rPr>
              <a:t>Eventuali quote eccedenti non riconosciute</a:t>
            </a:r>
            <a:endParaRPr sz="16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1000" fill="hold"/>
                                        <p:tgtEl>
                                          <p:spTgt spid="328"/>
                                        </p:tgtEl>
                                        <p:attrNameLst>
                                          <p:attrName>ppt_x</p:attrName>
                                        </p:attrNameLst>
                                      </p:cBhvr>
                                      <p:tavLst>
                                        <p:tav tm="0">
                                          <p:val>
                                            <p:strVal val="#ppt_x"/>
                                          </p:val>
                                        </p:tav>
                                        <p:tav tm="100000">
                                          <p:val>
                                            <p:strVal val="#ppt_x"/>
                                          </p:val>
                                        </p:tav>
                                      </p:tavLst>
                                    </p:anim>
                                    <p:anim calcmode="lin" valueType="num">
                                      <p:cBhvr additive="base">
                                        <p:cTn id="8" dur="1000" fill="hold"/>
                                        <p:tgtEl>
                                          <p:spTgt spid="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p:txBody>
          <a:bodyPr/>
          <a:lstStyle/>
          <a:p>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1100444908"/>
              </p:ext>
            </p:extLst>
          </p:nvPr>
        </p:nvGraphicFramePr>
        <p:xfrm>
          <a:off x="368709" y="2675467"/>
          <a:ext cx="8406582" cy="3251255"/>
        </p:xfrm>
        <a:graphic>
          <a:graphicData uri="http://schemas.openxmlformats.org/drawingml/2006/table">
            <a:tbl>
              <a:tblPr firstRow="1" bandRow="1">
                <a:noFill/>
                <a:tableStyleId>{0D08800F-12DD-42AD-B5E8-A7F0F86C8AEF}</a:tableStyleId>
              </a:tblPr>
              <a:tblGrid>
                <a:gridCol w="3934730"/>
                <a:gridCol w="2211977"/>
                <a:gridCol w="2259875"/>
              </a:tblGrid>
              <a:tr h="646391">
                <a:tc>
                  <a:txBody>
                    <a:bodyPr/>
                    <a:lstStyle/>
                    <a:p>
                      <a:pPr marL="0" marR="0" lvl="0" indent="0" algn="l" rtl="0">
                        <a:spcBef>
                          <a:spcPts val="0"/>
                        </a:spcBef>
                        <a:spcAft>
                          <a:spcPts val="0"/>
                        </a:spcAft>
                        <a:buNone/>
                      </a:pPr>
                      <a:r>
                        <a:rPr lang="it-IT" sz="1800" dirty="0">
                          <a:solidFill>
                            <a:schemeClr val="bg1"/>
                          </a:solidFill>
                        </a:rPr>
                        <a:t>Voce di costo</a:t>
                      </a:r>
                      <a:endParaRPr dirty="0">
                        <a:solidFill>
                          <a:schemeClr val="bg1"/>
                        </a:solidFill>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Font typeface="Arial"/>
                        <a:buNone/>
                      </a:pPr>
                      <a:r>
                        <a:rPr lang="it-IT" sz="1800" b="1" i="0" u="none" strike="noStrike" cap="none" dirty="0" smtClean="0">
                          <a:solidFill>
                            <a:schemeClr val="bg1"/>
                          </a:solidFill>
                          <a:latin typeface="Candara"/>
                          <a:ea typeface="Candara"/>
                          <a:cs typeface="Candara"/>
                          <a:sym typeface="Arial"/>
                        </a:rPr>
                        <a:t>Voce di costo nel piano finanziario</a:t>
                      </a:r>
                      <a:endParaRPr sz="1800" b="1" i="0" u="none" strike="noStrike" cap="none" dirty="0">
                        <a:solidFill>
                          <a:schemeClr val="bg1"/>
                        </a:solidFill>
                        <a:latin typeface="Candara"/>
                        <a:ea typeface="Candara"/>
                        <a:cs typeface="Candara"/>
                        <a:sym typeface="Arial"/>
                      </a:endParaRPr>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a:t>Limite percentuale </a:t>
                      </a:r>
                      <a:r>
                        <a:rPr lang="it-IT" sz="1200" dirty="0"/>
                        <a:t>(rispetto al costo </a:t>
                      </a:r>
                      <a:r>
                        <a:rPr lang="it-IT" sz="1200" dirty="0" smtClean="0"/>
                        <a:t>complessivo </a:t>
                      </a:r>
                      <a:r>
                        <a:rPr lang="it-IT" sz="1200" dirty="0"/>
                        <a:t>del progetto)</a:t>
                      </a:r>
                      <a:endParaRPr sz="1200" dirty="0"/>
                    </a:p>
                  </a:txBody>
                  <a:tcPr marL="91450" marR="91450" marT="45725" marB="45725"/>
                </a:tc>
              </a:tr>
              <a:tr h="323200">
                <a:tc>
                  <a:txBody>
                    <a:bodyPr/>
                    <a:lstStyle/>
                    <a:p>
                      <a:pPr marL="0" marR="0" lvl="0" indent="0" algn="l" rtl="0">
                        <a:spcBef>
                          <a:spcPts val="0"/>
                        </a:spcBef>
                        <a:spcAft>
                          <a:spcPts val="0"/>
                        </a:spcAft>
                        <a:buNone/>
                      </a:pPr>
                      <a:r>
                        <a:rPr lang="it-IT" sz="1600" dirty="0" smtClean="0"/>
                        <a:t>Valorizzazione</a:t>
                      </a:r>
                      <a:r>
                        <a:rPr lang="it-IT" sz="1600" baseline="0" dirty="0" smtClean="0"/>
                        <a:t> attività dei volontari</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D.10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it-IT" dirty="0" smtClean="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smtClean="0"/>
                        <a:t>10%</a:t>
                      </a:r>
                    </a:p>
                  </a:txBody>
                  <a:tcPr marL="91450" marR="91450" marT="45725" marB="45725"/>
                </a:tc>
              </a:tr>
              <a:tr h="511728">
                <a:tc>
                  <a:txBody>
                    <a:bodyPr/>
                    <a:lstStyle/>
                    <a:p>
                      <a:pPr marL="0" marR="0" lvl="0" indent="0" algn="l" rtl="0">
                        <a:spcBef>
                          <a:spcPts val="0"/>
                        </a:spcBef>
                        <a:spcAft>
                          <a:spcPts val="0"/>
                        </a:spcAft>
                        <a:buNone/>
                      </a:pPr>
                      <a:r>
                        <a:rPr lang="it-IT" sz="1600" dirty="0" smtClean="0"/>
                        <a:t>Valorizzazione</a:t>
                      </a:r>
                      <a:r>
                        <a:rPr lang="it-IT" sz="1600" baseline="0" dirty="0" smtClean="0"/>
                        <a:t> di beni e servizi messi a </a:t>
                      </a:r>
                      <a:r>
                        <a:rPr lang="it-IT" sz="1600" dirty="0" smtClean="0"/>
                        <a:t>disposizione da soggetti terzi, pubblici e privati, esclusi i partner</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D.11</a:t>
                      </a:r>
                    </a:p>
                    <a:p>
                      <a:pPr marL="0" marR="0" lvl="0" indent="0" algn="l" rtl="0">
                        <a:spcBef>
                          <a:spcPts val="0"/>
                        </a:spcBef>
                        <a:spcAft>
                          <a:spcPts val="0"/>
                        </a:spcAft>
                        <a:buNone/>
                      </a:pPr>
                      <a:endParaRPr lang="it-IT" dirty="0" smtClean="0"/>
                    </a:p>
                    <a:p>
                      <a:pPr marL="0" marR="0" lvl="0" indent="0" algn="l" rtl="0">
                        <a:spcBef>
                          <a:spcPts val="0"/>
                        </a:spcBef>
                        <a:spcAft>
                          <a:spcPts val="0"/>
                        </a:spcAft>
                        <a:buNone/>
                      </a:pP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a:t>10%</a:t>
                      </a:r>
                      <a:endParaRPr dirty="0"/>
                    </a:p>
                  </a:txBody>
                  <a:tcPr marL="91450" marR="91450" marT="45725" marB="45725"/>
                </a:tc>
              </a:tr>
              <a:tr h="660415">
                <a:tc>
                  <a:txBody>
                    <a:bodyPr/>
                    <a:lstStyle/>
                    <a:p>
                      <a:pPr marL="0" marR="0" lvl="0" indent="0" algn="l" rtl="0">
                        <a:spcBef>
                          <a:spcPts val="0"/>
                        </a:spcBef>
                        <a:spcAft>
                          <a:spcPts val="0"/>
                        </a:spcAft>
                        <a:buNone/>
                      </a:pPr>
                      <a:r>
                        <a:rPr lang="it-IT" sz="1600" dirty="0"/>
                        <a:t>Costi di affidamento a persone giuridiche </a:t>
                      </a:r>
                      <a:r>
                        <a:rPr lang="it-IT" sz="1600" dirty="0" smtClean="0"/>
                        <a:t>terze (Delega</a:t>
                      </a:r>
                      <a:r>
                        <a:rPr lang="it-IT" sz="1600" baseline="0" dirty="0" smtClean="0"/>
                        <a:t> a terzi)</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E</a:t>
                      </a: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a:t>30%</a:t>
                      </a:r>
                      <a:endParaRPr dirty="0"/>
                    </a:p>
                  </a:txBody>
                  <a:tcPr marL="91450" marR="91450" marT="45725" marB="45725"/>
                </a:tc>
              </a:tr>
              <a:tr h="323200">
                <a:tc>
                  <a:txBody>
                    <a:bodyPr/>
                    <a:lstStyle/>
                    <a:p>
                      <a:pPr marL="0" marR="0" lvl="0" indent="0" algn="l" rtl="0">
                        <a:spcBef>
                          <a:spcPts val="0"/>
                        </a:spcBef>
                        <a:spcAft>
                          <a:spcPts val="0"/>
                        </a:spcAft>
                        <a:buNone/>
                      </a:pPr>
                      <a:r>
                        <a:rPr lang="it-IT" sz="1600" dirty="0"/>
                        <a:t>Spese indirette</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it-IT" dirty="0" smtClean="0"/>
                        <a:t>G</a:t>
                      </a:r>
                    </a:p>
                    <a:p>
                      <a:pPr marL="0" marR="0" lvl="0" indent="0" algn="l" rtl="0">
                        <a:spcBef>
                          <a:spcPts val="0"/>
                        </a:spcBef>
                        <a:spcAft>
                          <a:spcPts val="0"/>
                        </a:spcAft>
                        <a:buNone/>
                      </a:pPr>
                      <a:endParaRPr dirty="0"/>
                    </a:p>
                  </a:txBody>
                  <a:tcPr marL="91450" marR="91450" marT="45725" marB="45725">
                    <a:lnL w="12700" cap="flat" cmpd="sng" algn="ctr">
                      <a:solidFill>
                        <a:schemeClr val="bg1"/>
                      </a:solidFill>
                      <a:prstDash val="solid"/>
                      <a:round/>
                      <a:headEnd type="none" w="med" len="med"/>
                      <a:tailEnd type="none" w="med" len="med"/>
                    </a:lnL>
                  </a:tcPr>
                </a:tc>
                <a:tc>
                  <a:txBody>
                    <a:bodyPr/>
                    <a:lstStyle/>
                    <a:p>
                      <a:pPr marL="0" marR="0" lvl="0" indent="0" algn="l" rtl="0">
                        <a:spcBef>
                          <a:spcPts val="0"/>
                        </a:spcBef>
                        <a:spcAft>
                          <a:spcPts val="0"/>
                        </a:spcAft>
                        <a:buNone/>
                      </a:pPr>
                      <a:r>
                        <a:rPr lang="it-IT" sz="1800" dirty="0"/>
                        <a:t>10%</a:t>
                      </a:r>
                      <a:endParaRPr dirty="0"/>
                    </a:p>
                  </a:txBody>
                  <a:tcPr marL="91450" marR="91450" marT="45725" marB="45725"/>
                </a:tc>
              </a:tr>
            </a:tbl>
          </a:graphicData>
        </a:graphic>
      </p:graphicFrame>
      <p:sp>
        <p:nvSpPr>
          <p:cNvPr id="5" name="Google Shape;327;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sz="3200" dirty="0"/>
              <a:t>Limiti eleggibilità spese</a:t>
            </a:r>
            <a:br>
              <a:rPr lang="it-IT" sz="3200" dirty="0"/>
            </a:br>
            <a:r>
              <a:rPr lang="it-IT" sz="2400" dirty="0"/>
              <a:t>(punto </a:t>
            </a:r>
            <a:r>
              <a:rPr lang="it-IT" sz="2400" dirty="0" smtClean="0"/>
              <a:t>8, </a:t>
            </a:r>
            <a:r>
              <a:rPr lang="it-IT" sz="2400" dirty="0"/>
              <a:t>Allegato B DGR </a:t>
            </a:r>
            <a:r>
              <a:rPr lang="it-IT" sz="2400" dirty="0" smtClean="0"/>
              <a:t>493/2024)</a:t>
            </a:r>
            <a:endParaRPr sz="2400" dirty="0"/>
          </a:p>
        </p:txBody>
      </p:sp>
      <p:sp>
        <p:nvSpPr>
          <p:cNvPr id="8" name="Rettangolo arrotondato 7"/>
          <p:cNvSpPr/>
          <p:nvPr/>
        </p:nvSpPr>
        <p:spPr>
          <a:xfrm>
            <a:off x="7004304" y="3572690"/>
            <a:ext cx="1682496" cy="6452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600" b="1" dirty="0" smtClean="0">
                <a:solidFill>
                  <a:srgbClr val="C00000"/>
                </a:solidFill>
                <a:latin typeface="Candara"/>
                <a:ea typeface="Candara"/>
                <a:cs typeface="Candara"/>
              </a:rPr>
              <a:t>Attenzione!!</a:t>
            </a:r>
            <a:endParaRPr lang="it-IT" sz="1600" b="1" dirty="0">
              <a:solidFill>
                <a:srgbClr val="C00000"/>
              </a:solidFill>
              <a:latin typeface="Candara"/>
              <a:ea typeface="Candara"/>
              <a:cs typeface="Candara"/>
            </a:endParaRPr>
          </a:p>
          <a:p>
            <a:pPr algn="ctr"/>
            <a:r>
              <a:rPr lang="it-IT" sz="1300" b="1" dirty="0" smtClean="0">
                <a:solidFill>
                  <a:srgbClr val="C00000"/>
                </a:solidFill>
                <a:latin typeface="Candara"/>
                <a:ea typeface="Candara"/>
                <a:cs typeface="Candara"/>
              </a:rPr>
              <a:t>D.10+D.11</a:t>
            </a:r>
            <a:r>
              <a:rPr lang="it-IT" sz="1300" b="1" dirty="0">
                <a:solidFill>
                  <a:srgbClr val="C00000"/>
                </a:solidFill>
                <a:latin typeface="Candara"/>
                <a:ea typeface="Candara"/>
                <a:cs typeface="Candara"/>
              </a:rPr>
              <a:t>= </a:t>
            </a:r>
            <a:r>
              <a:rPr lang="it-IT" sz="1300" b="1" dirty="0" smtClean="0">
                <a:solidFill>
                  <a:srgbClr val="C00000"/>
                </a:solidFill>
                <a:latin typeface="Candara"/>
                <a:ea typeface="Candara"/>
                <a:cs typeface="Candara"/>
              </a:rPr>
              <a:t>MAX 10</a:t>
            </a:r>
            <a:r>
              <a:rPr lang="it-IT" sz="1300" b="1" dirty="0">
                <a:solidFill>
                  <a:srgbClr val="C00000"/>
                </a:solidFill>
                <a:latin typeface="Candara"/>
                <a:ea typeface="Candara"/>
                <a:cs typeface="Candara"/>
              </a:rPr>
              <a:t>%</a:t>
            </a:r>
          </a:p>
        </p:txBody>
      </p:sp>
    </p:spTree>
    <p:extLst>
      <p:ext uri="{BB962C8B-B14F-4D97-AF65-F5344CB8AC3E}">
        <p14:creationId xmlns:p14="http://schemas.microsoft.com/office/powerpoint/2010/main" val="20515938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body" idx="1"/>
          </p:nvPr>
        </p:nvSpPr>
        <p:spPr>
          <a:xfrm>
            <a:off x="618309" y="2333897"/>
            <a:ext cx="8351520" cy="41914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it-IT" b="1" dirty="0"/>
              <a:t>Non sono ammissibili</a:t>
            </a:r>
            <a:r>
              <a:rPr lang="it-IT" b="1" dirty="0" smtClean="0"/>
              <a:t>:</a:t>
            </a:r>
          </a:p>
          <a:p>
            <a:pPr marL="0" lvl="0" indent="0" algn="l" rtl="0">
              <a:spcBef>
                <a:spcPts val="0"/>
              </a:spcBef>
              <a:spcAft>
                <a:spcPts val="0"/>
              </a:spcAft>
              <a:buSzPts val="1800"/>
              <a:buNone/>
            </a:pPr>
            <a:endParaRPr lang="it-IT" b="1" dirty="0" smtClean="0">
              <a:solidFill>
                <a:srgbClr val="FF0000"/>
              </a:solidFill>
            </a:endParaRPr>
          </a:p>
          <a:p>
            <a:pPr marL="0" lvl="0" indent="0" algn="l" rtl="0">
              <a:spcBef>
                <a:spcPts val="0"/>
              </a:spcBef>
              <a:spcAft>
                <a:spcPts val="0"/>
              </a:spcAft>
              <a:buSzPts val="1800"/>
              <a:buNone/>
            </a:pPr>
            <a:endParaRPr sz="800" dirty="0">
              <a:solidFill>
                <a:srgbClr val="FF0000"/>
              </a:solidFill>
            </a:endParaRPr>
          </a:p>
          <a:p>
            <a:pPr marL="274320" lvl="0" indent="-274320" algn="l" rtl="0">
              <a:spcBef>
                <a:spcPts val="360"/>
              </a:spcBef>
              <a:spcAft>
                <a:spcPts val="0"/>
              </a:spcAft>
              <a:buSzPts val="1800"/>
              <a:buChar char="*"/>
            </a:pPr>
            <a:r>
              <a:rPr lang="it-IT" sz="1800" dirty="0">
                <a:solidFill>
                  <a:schemeClr val="bg2"/>
                </a:solidFill>
              </a:rPr>
              <a:t>le spese sostenute </a:t>
            </a:r>
            <a:r>
              <a:rPr lang="it-IT" sz="1800" b="1" dirty="0">
                <a:solidFill>
                  <a:schemeClr val="bg2"/>
                </a:solidFill>
              </a:rPr>
              <a:t>prima della data di avvio del progetto</a:t>
            </a:r>
            <a:r>
              <a:rPr lang="it-IT" sz="1800" dirty="0">
                <a:solidFill>
                  <a:schemeClr val="bg2"/>
                </a:solidFill>
              </a:rPr>
              <a:t>, ad esclusione dei costi di progettazione sostenuti preventivamente alla data dell’Avviso </a:t>
            </a:r>
            <a:r>
              <a:rPr lang="it-IT" sz="1800" b="1" dirty="0">
                <a:solidFill>
                  <a:schemeClr val="bg2"/>
                </a:solidFill>
              </a:rPr>
              <a:t>e quelle sostenute successivamente al </a:t>
            </a:r>
            <a:r>
              <a:rPr lang="it-IT" sz="1800" b="1" dirty="0" smtClean="0">
                <a:solidFill>
                  <a:schemeClr val="bg2"/>
                </a:solidFill>
              </a:rPr>
              <a:t>31.12.2025;</a:t>
            </a:r>
            <a:endParaRPr dirty="0">
              <a:solidFill>
                <a:schemeClr val="bg2"/>
              </a:solidFill>
            </a:endParaRPr>
          </a:p>
          <a:p>
            <a:pPr marL="274320" lvl="0" indent="-274320" algn="l" rtl="0">
              <a:spcBef>
                <a:spcPts val="360"/>
              </a:spcBef>
              <a:spcAft>
                <a:spcPts val="0"/>
              </a:spcAft>
              <a:buSzPts val="1800"/>
              <a:buChar char="*"/>
            </a:pPr>
            <a:r>
              <a:rPr lang="it-IT" sz="1800" dirty="0">
                <a:solidFill>
                  <a:schemeClr val="bg2"/>
                </a:solidFill>
              </a:rPr>
              <a:t>spese in conto capitale </a:t>
            </a:r>
            <a:r>
              <a:rPr lang="it-IT" sz="1800" b="1" dirty="0">
                <a:solidFill>
                  <a:schemeClr val="bg2"/>
                </a:solidFill>
              </a:rPr>
              <a:t>(*)</a:t>
            </a:r>
            <a:r>
              <a:rPr lang="it-IT" sz="1800" dirty="0">
                <a:solidFill>
                  <a:schemeClr val="bg2"/>
                </a:solidFill>
              </a:rPr>
              <a:t>;</a:t>
            </a:r>
            <a:endParaRPr dirty="0">
              <a:solidFill>
                <a:schemeClr val="bg2"/>
              </a:solidFill>
            </a:endParaRPr>
          </a:p>
          <a:p>
            <a:pPr marL="274320" lvl="0" indent="-274320"/>
            <a:r>
              <a:rPr lang="it-IT" sz="1800" dirty="0" smtClean="0"/>
              <a:t>attinenti </a:t>
            </a:r>
            <a:r>
              <a:rPr lang="it-IT" sz="1800" dirty="0"/>
              <a:t>all’acquisto di </a:t>
            </a:r>
            <a:r>
              <a:rPr lang="it-IT" sz="1800" b="1" dirty="0"/>
              <a:t>automezzi</a:t>
            </a:r>
            <a:r>
              <a:rPr lang="it-IT" sz="1800" dirty="0" smtClean="0"/>
              <a:t>;</a:t>
            </a:r>
          </a:p>
          <a:p>
            <a:pPr marL="274320" lvl="0" indent="-274320"/>
            <a:r>
              <a:rPr lang="it-IT" sz="1800" dirty="0"/>
              <a:t>oneri relativi a ristrutturazione o all’acquisto di beni </a:t>
            </a:r>
            <a:r>
              <a:rPr lang="it-IT" sz="1800" b="1" dirty="0"/>
              <a:t>immobili</a:t>
            </a:r>
            <a:r>
              <a:rPr lang="it-IT" sz="1800" dirty="0"/>
              <a:t>;</a:t>
            </a:r>
          </a:p>
          <a:p>
            <a:pPr marL="274320" lvl="0" indent="-274320"/>
            <a:r>
              <a:rPr lang="it-IT" sz="1800" dirty="0" smtClean="0"/>
              <a:t>indicate </a:t>
            </a:r>
            <a:r>
              <a:rPr lang="it-IT" sz="1800" dirty="0"/>
              <a:t>genericamente nelle voci “</a:t>
            </a:r>
            <a:r>
              <a:rPr lang="it-IT" sz="1800" b="1" dirty="0"/>
              <a:t>varie</a:t>
            </a:r>
            <a:r>
              <a:rPr lang="it-IT" sz="1800" dirty="0"/>
              <a:t>” o “imprevisti”;</a:t>
            </a:r>
          </a:p>
          <a:p>
            <a:pPr marL="274320" lvl="0" indent="-274320"/>
            <a:r>
              <a:rPr lang="it-IT" sz="1800" dirty="0" smtClean="0"/>
              <a:t>ogni </a:t>
            </a:r>
            <a:r>
              <a:rPr lang="it-IT" sz="1800" dirty="0"/>
              <a:t>altra tipologia di spesa non strettamente finalizzata e riconducibile alla realizzazione del </a:t>
            </a:r>
            <a:r>
              <a:rPr lang="it-IT" sz="1800" dirty="0" smtClean="0"/>
              <a:t>progetto</a:t>
            </a:r>
            <a:endParaRPr lang="it-IT" sz="1800" dirty="0"/>
          </a:p>
        </p:txBody>
      </p:sp>
      <p:sp>
        <p:nvSpPr>
          <p:cNvPr id="334" name="Google Shape;334;p1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Ammissibilità spese</a:t>
            </a:r>
            <a:br>
              <a:rPr lang="it-IT" dirty="0"/>
            </a:br>
            <a:r>
              <a:rPr lang="it-IT" sz="2400" dirty="0"/>
              <a:t>(punto </a:t>
            </a:r>
            <a:r>
              <a:rPr lang="it-IT" sz="2400" dirty="0" smtClean="0"/>
              <a:t>8, </a:t>
            </a:r>
            <a:r>
              <a:rPr lang="it-IT" sz="2400" dirty="0"/>
              <a:t>Allegato B DGR </a:t>
            </a:r>
            <a:r>
              <a:rPr lang="it-IT" sz="2400" dirty="0" smtClean="0"/>
              <a:t>493/2024)</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Focus – spese in conto capitale</a:t>
            </a:r>
            <a:br>
              <a:rPr lang="it-IT" dirty="0"/>
            </a:br>
            <a:r>
              <a:rPr lang="it-IT" sz="2400" dirty="0"/>
              <a:t>(punto </a:t>
            </a:r>
            <a:r>
              <a:rPr lang="it-IT" sz="2400" dirty="0" smtClean="0"/>
              <a:t>8, </a:t>
            </a:r>
            <a:r>
              <a:rPr lang="it-IT" sz="2400" dirty="0"/>
              <a:t>Allegato B DGR </a:t>
            </a:r>
            <a:r>
              <a:rPr lang="it-IT" sz="2400" dirty="0" smtClean="0"/>
              <a:t>493/2024)</a:t>
            </a:r>
            <a:endParaRPr dirty="0"/>
          </a:p>
        </p:txBody>
      </p:sp>
      <p:sp>
        <p:nvSpPr>
          <p:cNvPr id="340" name="Google Shape;340;p16"/>
          <p:cNvSpPr txBox="1"/>
          <p:nvPr/>
        </p:nvSpPr>
        <p:spPr>
          <a:xfrm>
            <a:off x="1071464" y="1850340"/>
            <a:ext cx="2348408" cy="553998"/>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500">
                <a:solidFill>
                  <a:schemeClr val="dk2"/>
                </a:solidFill>
                <a:latin typeface="Candara"/>
                <a:ea typeface="Candara"/>
                <a:cs typeface="Candara"/>
                <a:sym typeface="Candara"/>
              </a:rPr>
              <a:t>COSA SONO LE SPESE IN CONTO CAPITALE?</a:t>
            </a:r>
            <a:endParaRPr/>
          </a:p>
        </p:txBody>
      </p:sp>
      <p:sp>
        <p:nvSpPr>
          <p:cNvPr id="341" name="Google Shape;341;p16"/>
          <p:cNvSpPr txBox="1"/>
          <p:nvPr/>
        </p:nvSpPr>
        <p:spPr>
          <a:xfrm>
            <a:off x="1071463" y="2780556"/>
            <a:ext cx="7316959" cy="78483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500">
                <a:solidFill>
                  <a:schemeClr val="dk2"/>
                </a:solidFill>
                <a:latin typeface="Candara"/>
                <a:ea typeface="Candara"/>
                <a:cs typeface="Candara"/>
                <a:sym typeface="Candara"/>
              </a:rPr>
              <a:t>Spese per acquisto beni che incidono direttamente o indirettamente sulla formazione del patrimonio dell’ente, comportano un aumento dello stesso</a:t>
            </a:r>
            <a:r>
              <a:rPr lang="it-IT" sz="1500" b="1">
                <a:solidFill>
                  <a:schemeClr val="dk2"/>
                </a:solidFill>
                <a:latin typeface="Candara"/>
                <a:ea typeface="Candara"/>
                <a:cs typeface="Candara"/>
                <a:sym typeface="Candara"/>
              </a:rPr>
              <a:t>, il cui valore è superiore a € 516,46, comprensivo di IVA</a:t>
            </a:r>
            <a:r>
              <a:rPr lang="it-IT" sz="1500">
                <a:solidFill>
                  <a:schemeClr val="dk2"/>
                </a:solidFill>
                <a:latin typeface="Candara"/>
                <a:ea typeface="Candara"/>
                <a:cs typeface="Candara"/>
                <a:sym typeface="Candara"/>
              </a:rPr>
              <a:t> e sono soggette ad ammortamento nel tempo.</a:t>
            </a:r>
            <a:endParaRPr/>
          </a:p>
        </p:txBody>
      </p:sp>
      <p:sp>
        <p:nvSpPr>
          <p:cNvPr id="342" name="Google Shape;342;p16"/>
          <p:cNvSpPr txBox="1"/>
          <p:nvPr/>
        </p:nvSpPr>
        <p:spPr>
          <a:xfrm>
            <a:off x="1054349" y="3886135"/>
            <a:ext cx="7334075" cy="55395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500" dirty="0">
                <a:solidFill>
                  <a:schemeClr val="dk1"/>
                </a:solidFill>
                <a:latin typeface="Candara"/>
                <a:ea typeface="Candara"/>
                <a:cs typeface="Candara"/>
                <a:sym typeface="Candara"/>
              </a:rPr>
              <a:t>Tali spese sono tuttavia </a:t>
            </a:r>
            <a:r>
              <a:rPr lang="it-IT" sz="1500" b="1" dirty="0">
                <a:solidFill>
                  <a:schemeClr val="dk1"/>
                </a:solidFill>
                <a:latin typeface="Candara"/>
                <a:ea typeface="Candara"/>
                <a:cs typeface="Candara"/>
                <a:sym typeface="Candara"/>
              </a:rPr>
              <a:t>riconosciute</a:t>
            </a:r>
            <a:r>
              <a:rPr lang="it-IT" sz="1500" dirty="0">
                <a:solidFill>
                  <a:schemeClr val="dk1"/>
                </a:solidFill>
                <a:latin typeface="Candara"/>
                <a:ea typeface="Candara"/>
                <a:cs typeface="Candara"/>
                <a:sym typeface="Candara"/>
              </a:rPr>
              <a:t> nella misura di un coefficiente di ammortamento pari al</a:t>
            </a:r>
            <a:r>
              <a:rPr lang="it-IT" sz="1500" b="1" dirty="0">
                <a:solidFill>
                  <a:schemeClr val="dk1"/>
                </a:solidFill>
                <a:latin typeface="Candara"/>
                <a:ea typeface="Candara"/>
                <a:cs typeface="Candara"/>
                <a:sym typeface="Candara"/>
              </a:rPr>
              <a:t> 17,4</a:t>
            </a:r>
            <a:r>
              <a:rPr lang="it-IT" sz="1500" b="1" dirty="0" smtClean="0">
                <a:solidFill>
                  <a:schemeClr val="dk1"/>
                </a:solidFill>
                <a:latin typeface="Candara"/>
                <a:ea typeface="Candara"/>
                <a:cs typeface="Candara"/>
                <a:sym typeface="Candara"/>
              </a:rPr>
              <a:t>%</a:t>
            </a:r>
            <a:endParaRPr dirty="0"/>
          </a:p>
        </p:txBody>
      </p:sp>
      <p:sp>
        <p:nvSpPr>
          <p:cNvPr id="343" name="Google Shape;343;p16"/>
          <p:cNvSpPr txBox="1"/>
          <p:nvPr/>
        </p:nvSpPr>
        <p:spPr>
          <a:xfrm>
            <a:off x="611560" y="1988840"/>
            <a:ext cx="504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FF0000"/>
                </a:solidFill>
                <a:latin typeface="Candara"/>
                <a:ea typeface="Candara"/>
                <a:cs typeface="Candara"/>
                <a:sym typeface="Candara"/>
              </a:rPr>
              <a:t>(*)</a:t>
            </a:r>
            <a:endParaRPr/>
          </a:p>
        </p:txBody>
      </p:sp>
      <p:sp>
        <p:nvSpPr>
          <p:cNvPr id="344" name="Google Shape;344;p16"/>
          <p:cNvSpPr/>
          <p:nvPr/>
        </p:nvSpPr>
        <p:spPr>
          <a:xfrm>
            <a:off x="2051720" y="2508666"/>
            <a:ext cx="288032" cy="212249"/>
          </a:xfrm>
          <a:prstGeom prst="downArrow">
            <a:avLst>
              <a:gd name="adj1" fmla="val 50000"/>
              <a:gd name="adj2" fmla="val 50000"/>
            </a:avLst>
          </a:prstGeom>
          <a:solidFill>
            <a:schemeClr val="accent1"/>
          </a:solidFill>
          <a:ln w="15875" cap="flat" cmpd="sng">
            <a:solidFill>
              <a:srgbClr val="2841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pic>
        <p:nvPicPr>
          <p:cNvPr id="345" name="Google Shape;345;p16"/>
          <p:cNvPicPr preferRelativeResize="0"/>
          <p:nvPr/>
        </p:nvPicPr>
        <p:blipFill rotWithShape="1">
          <a:blip r:embed="rId3">
            <a:alphaModFix/>
          </a:blip>
          <a:srcRect/>
          <a:stretch/>
        </p:blipFill>
        <p:spPr>
          <a:xfrm>
            <a:off x="29344" y="3828673"/>
            <a:ext cx="981696" cy="851346"/>
          </a:xfrm>
          <a:prstGeom prst="rect">
            <a:avLst/>
          </a:prstGeom>
          <a:noFill/>
          <a:ln>
            <a:noFill/>
          </a:ln>
        </p:spPr>
      </p:pic>
      <p:sp>
        <p:nvSpPr>
          <p:cNvPr id="346" name="Google Shape;346;p16"/>
          <p:cNvSpPr txBox="1"/>
          <p:nvPr/>
        </p:nvSpPr>
        <p:spPr>
          <a:xfrm>
            <a:off x="1054349" y="4785843"/>
            <a:ext cx="7318076" cy="1477328"/>
          </a:xfrm>
          <a:prstGeom prst="rect">
            <a:avLst/>
          </a:prstGeom>
          <a:noFill/>
          <a:ln w="9525" cap="flat" cmpd="sng">
            <a:solidFill>
              <a:schemeClr val="accent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2"/>
                </a:solidFill>
                <a:latin typeface="Candara"/>
                <a:ea typeface="Candara"/>
                <a:cs typeface="Candara"/>
                <a:sym typeface="Candara"/>
              </a:rPr>
              <a:t>Esempio pratico: acquisto n. 5 pc da € 1.000,00 cadauno</a:t>
            </a:r>
            <a:endParaRPr dirty="0"/>
          </a:p>
          <a:p>
            <a:pPr marL="0" marR="0" lvl="0" indent="0" algn="l" rtl="0">
              <a:spcBef>
                <a:spcPts val="0"/>
              </a:spcBef>
              <a:spcAft>
                <a:spcPts val="0"/>
              </a:spcAft>
              <a:buNone/>
            </a:pPr>
            <a:r>
              <a:rPr lang="it-IT" sz="1800" dirty="0">
                <a:solidFill>
                  <a:schemeClr val="dk2"/>
                </a:solidFill>
                <a:latin typeface="Candara"/>
                <a:ea typeface="Candara"/>
                <a:cs typeface="Candara"/>
                <a:sym typeface="Candara"/>
              </a:rPr>
              <a:t>       € 1.000,00 *5 = € 5.000,00</a:t>
            </a:r>
            <a:endParaRPr dirty="0"/>
          </a:p>
          <a:p>
            <a:pPr marL="0" marR="0" lvl="0" indent="0" algn="l" rtl="0">
              <a:spcBef>
                <a:spcPts val="0"/>
              </a:spcBef>
              <a:spcAft>
                <a:spcPts val="0"/>
              </a:spcAft>
              <a:buNone/>
            </a:pPr>
            <a:r>
              <a:rPr lang="it-IT" sz="1800" dirty="0">
                <a:solidFill>
                  <a:schemeClr val="dk2"/>
                </a:solidFill>
                <a:latin typeface="Candara"/>
                <a:ea typeface="Candara"/>
                <a:cs typeface="Candara"/>
                <a:sym typeface="Candara"/>
              </a:rPr>
              <a:t>       € 5.000,00 *17,4% = € 870,00</a:t>
            </a:r>
            <a:endParaRPr dirty="0"/>
          </a:p>
          <a:p>
            <a:pPr marL="0" marR="0" lvl="0" indent="0" algn="l" rtl="0">
              <a:spcBef>
                <a:spcPts val="0"/>
              </a:spcBef>
              <a:spcAft>
                <a:spcPts val="0"/>
              </a:spcAft>
              <a:buNone/>
            </a:pPr>
            <a:endParaRPr sz="1800" dirty="0">
              <a:solidFill>
                <a:schemeClr val="dk2"/>
              </a:solidFill>
              <a:latin typeface="Candara"/>
              <a:ea typeface="Candara"/>
              <a:cs typeface="Candara"/>
              <a:sym typeface="Candara"/>
            </a:endParaRPr>
          </a:p>
          <a:p>
            <a:pPr marL="0" marR="0" lvl="0" indent="0" algn="l" rtl="0">
              <a:spcBef>
                <a:spcPts val="0"/>
              </a:spcBef>
              <a:spcAft>
                <a:spcPts val="0"/>
              </a:spcAft>
              <a:buNone/>
            </a:pPr>
            <a:r>
              <a:rPr lang="it-IT" sz="1800" b="1" dirty="0">
                <a:solidFill>
                  <a:srgbClr val="C00000"/>
                </a:solidFill>
                <a:latin typeface="Candara"/>
                <a:ea typeface="Candara"/>
                <a:cs typeface="Candara"/>
                <a:sym typeface="Candara"/>
              </a:rPr>
              <a:t>          Costo da inserire nel piano finanziario: € 870,00</a:t>
            </a:r>
            <a:endParaRPr dirty="0"/>
          </a:p>
        </p:txBody>
      </p:sp>
      <p:sp>
        <p:nvSpPr>
          <p:cNvPr id="347" name="Google Shape;347;p16"/>
          <p:cNvSpPr/>
          <p:nvPr/>
        </p:nvSpPr>
        <p:spPr>
          <a:xfrm>
            <a:off x="1241626" y="5928208"/>
            <a:ext cx="288032" cy="254675"/>
          </a:xfrm>
          <a:prstGeom prst="star5">
            <a:avLst>
              <a:gd name="adj" fmla="val 19098"/>
              <a:gd name="hf" fmla="val 105146"/>
              <a:gd name="vf" fmla="val 110557"/>
            </a:avLst>
          </a:prstGeom>
          <a:solidFill>
            <a:schemeClr val="accent2"/>
          </a:solid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Candara"/>
              <a:ea typeface="Candara"/>
              <a:cs typeface="Candara"/>
              <a:sym typeface="Candara"/>
            </a:endParaRPr>
          </a:p>
        </p:txBody>
      </p:sp>
      <p:sp>
        <p:nvSpPr>
          <p:cNvPr id="348" name="Google Shape;348;p16"/>
          <p:cNvSpPr/>
          <p:nvPr/>
        </p:nvSpPr>
        <p:spPr>
          <a:xfrm>
            <a:off x="1313634" y="5157192"/>
            <a:ext cx="144016" cy="158566"/>
          </a:xfrm>
          <a:prstGeom prst="rightArrow">
            <a:avLst>
              <a:gd name="adj1" fmla="val 50000"/>
              <a:gd name="adj2" fmla="val 50000"/>
            </a:avLst>
          </a:prstGeom>
          <a:solidFill>
            <a:schemeClr val="accent1"/>
          </a:solidFill>
          <a:ln w="15875" cap="flat" cmpd="sng">
            <a:solidFill>
              <a:srgbClr val="2841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349" name="Google Shape;349;p16"/>
          <p:cNvSpPr/>
          <p:nvPr/>
        </p:nvSpPr>
        <p:spPr>
          <a:xfrm>
            <a:off x="1316138" y="5445224"/>
            <a:ext cx="144016" cy="158566"/>
          </a:xfrm>
          <a:prstGeom prst="rightArrow">
            <a:avLst>
              <a:gd name="adj1" fmla="val 50000"/>
              <a:gd name="adj2" fmla="val 50000"/>
            </a:avLst>
          </a:prstGeom>
          <a:solidFill>
            <a:schemeClr val="accent1"/>
          </a:solidFill>
          <a:ln w="15875" cap="flat" cmpd="sng">
            <a:solidFill>
              <a:srgbClr val="2841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randombar(horizontal)">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bb5605a688_1_0"/>
          <p:cNvSpPr txBox="1">
            <a:spLocks noGrp="1"/>
          </p:cNvSpPr>
          <p:nvPr>
            <p:ph type="title"/>
          </p:nvPr>
        </p:nvSpPr>
        <p:spPr>
          <a:xfrm>
            <a:off x="457200" y="338328"/>
            <a:ext cx="8229600" cy="1252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r>
              <a:rPr lang="it-IT" dirty="0"/>
              <a:t>Focus – Personale</a:t>
            </a:r>
            <a:br>
              <a:rPr lang="it-IT" dirty="0"/>
            </a:br>
            <a:r>
              <a:rPr lang="it-IT" sz="2400" dirty="0"/>
              <a:t>(punto 8</a:t>
            </a:r>
            <a:r>
              <a:rPr lang="it-IT" sz="2400" dirty="0" smtClean="0"/>
              <a:t>, </a:t>
            </a:r>
            <a:r>
              <a:rPr lang="it-IT" sz="2400" dirty="0"/>
              <a:t>Allegato B DGR </a:t>
            </a:r>
            <a:r>
              <a:rPr lang="it-IT" sz="2400" dirty="0" smtClean="0"/>
              <a:t>493/2024)</a:t>
            </a:r>
            <a:endParaRPr dirty="0"/>
          </a:p>
        </p:txBody>
      </p:sp>
      <p:sp>
        <p:nvSpPr>
          <p:cNvPr id="355" name="Google Shape;355;gbb5605a688_1_0"/>
          <p:cNvSpPr txBox="1"/>
          <p:nvPr/>
        </p:nvSpPr>
        <p:spPr>
          <a:xfrm>
            <a:off x="733712" y="1603620"/>
            <a:ext cx="2323120" cy="52584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500" dirty="0">
                <a:solidFill>
                  <a:schemeClr val="dk2"/>
                </a:solidFill>
                <a:latin typeface="Candara"/>
                <a:ea typeface="Candara"/>
                <a:cs typeface="Candara"/>
                <a:sym typeface="Candara"/>
              </a:rPr>
              <a:t>Cosa comprendono le spese per il personale?</a:t>
            </a:r>
            <a:endParaRPr dirty="0"/>
          </a:p>
        </p:txBody>
      </p:sp>
      <p:sp>
        <p:nvSpPr>
          <p:cNvPr id="356" name="Google Shape;356;gbb5605a688_1_0"/>
          <p:cNvSpPr txBox="1"/>
          <p:nvPr/>
        </p:nvSpPr>
        <p:spPr>
          <a:xfrm>
            <a:off x="133864" y="2397400"/>
            <a:ext cx="8194176" cy="2715518"/>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1500" dirty="0">
                <a:solidFill>
                  <a:schemeClr val="dk2"/>
                </a:solidFill>
                <a:latin typeface="Candara"/>
                <a:ea typeface="Candara"/>
                <a:cs typeface="Candara"/>
                <a:sym typeface="Candara"/>
              </a:rPr>
              <a:t>Spese per prestazioni di </a:t>
            </a:r>
            <a:r>
              <a:rPr lang="it-IT" sz="1500" dirty="0" smtClean="0">
                <a:solidFill>
                  <a:schemeClr val="dk2"/>
                </a:solidFill>
                <a:latin typeface="Candara"/>
                <a:ea typeface="Candara"/>
                <a:cs typeface="Candara"/>
                <a:sym typeface="Candara"/>
              </a:rPr>
              <a:t>lavoro</a:t>
            </a:r>
          </a:p>
          <a:p>
            <a:pPr marL="0" marR="0" lvl="0" indent="0" algn="just" rtl="0">
              <a:spcBef>
                <a:spcPts val="0"/>
              </a:spcBef>
              <a:spcAft>
                <a:spcPts val="0"/>
              </a:spcAft>
              <a:buNone/>
            </a:pPr>
            <a:r>
              <a:rPr lang="it-IT" sz="1500" b="1" dirty="0" smtClean="0">
                <a:solidFill>
                  <a:schemeClr val="dk2"/>
                </a:solidFill>
                <a:latin typeface="Candara"/>
                <a:ea typeface="Candara"/>
                <a:cs typeface="Candara"/>
                <a:sym typeface="Candara"/>
              </a:rPr>
              <a:t>Lavoro dipendente</a:t>
            </a:r>
            <a:r>
              <a:rPr lang="it-IT" sz="1500" dirty="0" smtClean="0">
                <a:solidFill>
                  <a:schemeClr val="dk2"/>
                </a:solidFill>
                <a:latin typeface="Candara"/>
                <a:ea typeface="Candara"/>
                <a:cs typeface="Candara"/>
                <a:sym typeface="Candara"/>
              </a:rPr>
              <a:t>: certificato in sede di rendicontazione </a:t>
            </a:r>
            <a:r>
              <a:rPr lang="it-IT" sz="1500" dirty="0" smtClean="0">
                <a:solidFill>
                  <a:schemeClr val="dk2"/>
                </a:solidFill>
                <a:latin typeface="Candara"/>
                <a:ea typeface="Candara"/>
                <a:cs typeface="Candara"/>
              </a:rPr>
              <a:t>il </a:t>
            </a:r>
            <a:r>
              <a:rPr lang="it-IT" sz="1500" dirty="0">
                <a:solidFill>
                  <a:schemeClr val="dk2"/>
                </a:solidFill>
                <a:latin typeface="Candara"/>
                <a:ea typeface="Candara"/>
                <a:cs typeface="Candara"/>
              </a:rPr>
              <a:t>costo orario lordo certificato dal legale rappresentante, nota di conferimento di incarico (con l’indicazione delle ore dedicate al progetto), controfirmato dal dipendente, il rendiconto delle ore lavorate, cedolino/busta paga con timbro di imputazione al progetto e relativa quietanza e, per le ritenute, copia del modello F24 quietanzato. </a:t>
            </a:r>
            <a:endParaRPr lang="it-IT" sz="1500" dirty="0" smtClean="0">
              <a:solidFill>
                <a:schemeClr val="dk2"/>
              </a:solidFill>
              <a:latin typeface="Candara"/>
              <a:ea typeface="Candara"/>
              <a:cs typeface="Candara"/>
            </a:endParaRPr>
          </a:p>
          <a:p>
            <a:pPr lvl="0" algn="just"/>
            <a:r>
              <a:rPr lang="it-IT" sz="1500" b="1" dirty="0" smtClean="0">
                <a:solidFill>
                  <a:schemeClr val="dk2"/>
                </a:solidFill>
                <a:latin typeface="Candara"/>
                <a:ea typeface="Candara"/>
                <a:cs typeface="Candara"/>
              </a:rPr>
              <a:t>Lavoro non dipendente: </a:t>
            </a:r>
            <a:r>
              <a:rPr lang="it-IT" sz="1500" dirty="0">
                <a:solidFill>
                  <a:schemeClr val="dk2"/>
                </a:solidFill>
                <a:latin typeface="Candara"/>
                <a:ea typeface="Candara"/>
                <a:cs typeface="Candara"/>
              </a:rPr>
              <a:t>lettera di incarico/contratto (con indicati la durata della prestazione di lavoro, il contenuto, il corrispettivo, la modalità di pagamento…) e fattura quietanzata con indicazione del compenso erogato per lavoro autonomo professionale o per lavoro autonomo occasionale, quietanza e documentazione fiscalmente valida secondo la normativa vigente (notula, ecc.). </a:t>
            </a:r>
            <a:endParaRPr lang="it-IT" sz="1500" dirty="0" smtClean="0">
              <a:solidFill>
                <a:schemeClr val="dk2"/>
              </a:solidFill>
              <a:latin typeface="Candara"/>
              <a:ea typeface="Candara"/>
              <a:cs typeface="Candara"/>
            </a:endParaRPr>
          </a:p>
          <a:p>
            <a:pPr lvl="0" algn="just"/>
            <a:r>
              <a:rPr lang="it-IT" sz="1500" b="1" dirty="0" smtClean="0">
                <a:solidFill>
                  <a:schemeClr val="dk2"/>
                </a:solidFill>
                <a:latin typeface="Candara"/>
                <a:ea typeface="Candara"/>
                <a:cs typeface="Candara"/>
              </a:rPr>
              <a:t>Personale impiegato nelle attività delegate a terzi </a:t>
            </a:r>
            <a:r>
              <a:rPr lang="it-IT" sz="1500" dirty="0" smtClean="0">
                <a:solidFill>
                  <a:schemeClr val="dk2"/>
                </a:solidFill>
                <a:latin typeface="Candara"/>
                <a:ea typeface="Candara"/>
                <a:cs typeface="Candara"/>
              </a:rPr>
              <a:t>(Allegato C6)</a:t>
            </a:r>
            <a:endParaRPr sz="1500" dirty="0">
              <a:solidFill>
                <a:schemeClr val="dk2"/>
              </a:solidFill>
              <a:latin typeface="Candara"/>
              <a:ea typeface="Candara"/>
              <a:cs typeface="Candara"/>
            </a:endParaRPr>
          </a:p>
        </p:txBody>
      </p:sp>
      <p:sp>
        <p:nvSpPr>
          <p:cNvPr id="357" name="Google Shape;357;gbb5605a688_1_0"/>
          <p:cNvSpPr txBox="1"/>
          <p:nvPr/>
        </p:nvSpPr>
        <p:spPr>
          <a:xfrm>
            <a:off x="318582" y="5817325"/>
            <a:ext cx="4253418" cy="64480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1500" b="1" dirty="0">
                <a:solidFill>
                  <a:srgbClr val="0B5394"/>
                </a:solidFill>
                <a:latin typeface="Candara"/>
                <a:ea typeface="Candara"/>
                <a:cs typeface="Candara"/>
                <a:sym typeface="Candara"/>
              </a:rPr>
              <a:t>Valorizzazione dell’attività di </a:t>
            </a:r>
            <a:r>
              <a:rPr lang="it-IT" sz="1500" b="1" dirty="0" smtClean="0">
                <a:solidFill>
                  <a:srgbClr val="0B5394"/>
                </a:solidFill>
                <a:latin typeface="Candara"/>
                <a:ea typeface="Candara"/>
                <a:cs typeface="Candara"/>
                <a:sym typeface="Candara"/>
              </a:rPr>
              <a:t>volontariato </a:t>
            </a:r>
            <a:r>
              <a:rPr lang="it-IT" sz="1500" dirty="0" smtClean="0">
                <a:solidFill>
                  <a:srgbClr val="0B5394"/>
                </a:solidFill>
                <a:latin typeface="Candara"/>
                <a:ea typeface="Candara"/>
                <a:cs typeface="Candara"/>
                <a:sym typeface="Candara"/>
              </a:rPr>
              <a:t>(massimo 10% costo complessivo progetto)</a:t>
            </a:r>
            <a:endParaRPr dirty="0">
              <a:solidFill>
                <a:srgbClr val="0B5394"/>
              </a:solidFill>
            </a:endParaRPr>
          </a:p>
        </p:txBody>
      </p:sp>
      <p:sp>
        <p:nvSpPr>
          <p:cNvPr id="358" name="Google Shape;358;gbb5605a688_1_0"/>
          <p:cNvSpPr txBox="1"/>
          <p:nvPr/>
        </p:nvSpPr>
        <p:spPr>
          <a:xfrm>
            <a:off x="611560" y="1988840"/>
            <a:ext cx="5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359" name="Google Shape;359;gbb5605a688_1_0"/>
          <p:cNvSpPr/>
          <p:nvPr/>
        </p:nvSpPr>
        <p:spPr>
          <a:xfrm>
            <a:off x="1895272" y="2219738"/>
            <a:ext cx="288000" cy="212100"/>
          </a:xfrm>
          <a:prstGeom prst="downArrow">
            <a:avLst>
              <a:gd name="adj1" fmla="val 50000"/>
              <a:gd name="adj2" fmla="val 50000"/>
            </a:avLst>
          </a:prstGeom>
          <a:solidFill>
            <a:schemeClr val="accent1"/>
          </a:solidFill>
          <a:ln w="15875" cap="flat" cmpd="sng">
            <a:solidFill>
              <a:srgbClr val="2841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pic>
        <p:nvPicPr>
          <p:cNvPr id="360" name="Google Shape;360;gbb5605a688_1_0"/>
          <p:cNvPicPr preferRelativeResize="0"/>
          <p:nvPr/>
        </p:nvPicPr>
        <p:blipFill rotWithShape="1">
          <a:blip r:embed="rId3">
            <a:alphaModFix/>
          </a:blip>
          <a:srcRect/>
          <a:stretch/>
        </p:blipFill>
        <p:spPr>
          <a:xfrm>
            <a:off x="6123748" y="5614960"/>
            <a:ext cx="981696" cy="851346"/>
          </a:xfrm>
          <a:prstGeom prst="rect">
            <a:avLst/>
          </a:prstGeom>
          <a:noFill/>
          <a:ln>
            <a:noFill/>
          </a:ln>
        </p:spPr>
      </p:pic>
      <p:sp>
        <p:nvSpPr>
          <p:cNvPr id="2" name="Croce 1"/>
          <p:cNvSpPr/>
          <p:nvPr/>
        </p:nvSpPr>
        <p:spPr>
          <a:xfrm>
            <a:off x="1976494" y="5213914"/>
            <a:ext cx="468797" cy="44602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Uguale 2"/>
          <p:cNvSpPr/>
          <p:nvPr/>
        </p:nvSpPr>
        <p:spPr>
          <a:xfrm>
            <a:off x="5176019" y="5817325"/>
            <a:ext cx="913762" cy="44661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CasellaDiTesto 3"/>
          <p:cNvSpPr txBox="1"/>
          <p:nvPr/>
        </p:nvSpPr>
        <p:spPr>
          <a:xfrm>
            <a:off x="7105444" y="5671301"/>
            <a:ext cx="1725396" cy="738664"/>
          </a:xfrm>
          <a:prstGeom prst="rect">
            <a:avLst/>
          </a:prstGeom>
          <a:solidFill>
            <a:schemeClr val="accent5">
              <a:lumMod val="20000"/>
              <a:lumOff val="80000"/>
            </a:schemeClr>
          </a:solidFill>
          <a:ln>
            <a:solidFill>
              <a:schemeClr val="bg2"/>
            </a:solidFill>
          </a:ln>
        </p:spPr>
        <p:txBody>
          <a:bodyPr wrap="square" rtlCol="0">
            <a:spAutoFit/>
          </a:bodyPr>
          <a:lstStyle/>
          <a:p>
            <a:pPr algn="ctr"/>
            <a:r>
              <a:rPr lang="it-IT" dirty="0" smtClean="0"/>
              <a:t>Massimo 70%  del costo complessivo del progetto!!!</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barn(inVertical)">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barn(inVertical)">
                                      <p:cBhvr>
                                        <p:cTn id="12" dur="5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P spid="35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Focus deleghe a terzi</a:t>
            </a:r>
            <a:br>
              <a:rPr lang="it-IT" dirty="0"/>
            </a:br>
            <a:r>
              <a:rPr lang="it-IT" sz="2200" dirty="0"/>
              <a:t>(punto </a:t>
            </a:r>
            <a:r>
              <a:rPr lang="it-IT" sz="2200" dirty="0" smtClean="0"/>
              <a:t>8, </a:t>
            </a:r>
            <a:r>
              <a:rPr lang="it-IT" sz="2200" dirty="0"/>
              <a:t>Allegato B DGR </a:t>
            </a:r>
            <a:r>
              <a:rPr lang="it-IT" sz="2200" dirty="0" smtClean="0"/>
              <a:t>493/2024)</a:t>
            </a:r>
            <a:endParaRPr dirty="0"/>
          </a:p>
        </p:txBody>
      </p:sp>
      <p:sp>
        <p:nvSpPr>
          <p:cNvPr id="368" name="Google Shape;368;p17"/>
          <p:cNvSpPr txBox="1">
            <a:spLocks noGrp="1"/>
          </p:cNvSpPr>
          <p:nvPr>
            <p:ph type="body" idx="1"/>
          </p:nvPr>
        </p:nvSpPr>
        <p:spPr>
          <a:xfrm>
            <a:off x="3319272" y="2432304"/>
            <a:ext cx="5824728" cy="373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00"/>
              <a:buNone/>
            </a:pPr>
            <a:r>
              <a:rPr lang="it-IT" sz="1700" dirty="0"/>
              <a:t>I costi di affidamento a persone giuridiche terze </a:t>
            </a:r>
            <a:r>
              <a:rPr lang="it-IT" sz="1700" b="1" dirty="0"/>
              <a:t>(non persone fisiche!)</a:t>
            </a:r>
            <a:r>
              <a:rPr lang="it-IT" sz="1700" dirty="0"/>
              <a:t> di specifiche attività non potranno superare il 30% del costo complessivo del progetto.</a:t>
            </a:r>
            <a:endParaRPr dirty="0"/>
          </a:p>
          <a:p>
            <a:pPr marL="0" lvl="0" indent="0" algn="l" rtl="0">
              <a:spcBef>
                <a:spcPts val="340"/>
              </a:spcBef>
              <a:spcAft>
                <a:spcPts val="0"/>
              </a:spcAft>
              <a:buSzPts val="1700"/>
              <a:buNone/>
            </a:pPr>
            <a:r>
              <a:rPr lang="it-IT" sz="1700" dirty="0"/>
              <a:t> L’affidamento richiede apposita </a:t>
            </a:r>
            <a:r>
              <a:rPr lang="it-IT" sz="1700" b="1" dirty="0"/>
              <a:t>delega </a:t>
            </a:r>
            <a:r>
              <a:rPr lang="it-IT" sz="1700" dirty="0"/>
              <a:t>con i seguenti contenuti:</a:t>
            </a:r>
            <a:endParaRPr dirty="0"/>
          </a:p>
          <a:p>
            <a:pPr marL="274320" lvl="0" indent="-274320" algn="l" rtl="0">
              <a:spcBef>
                <a:spcPts val="340"/>
              </a:spcBef>
              <a:spcAft>
                <a:spcPts val="0"/>
              </a:spcAft>
              <a:buSzPts val="1700"/>
              <a:buChar char="*"/>
            </a:pPr>
            <a:r>
              <a:rPr lang="it-IT" sz="1700" dirty="0"/>
              <a:t>la necessità</a:t>
            </a:r>
            <a:endParaRPr dirty="0"/>
          </a:p>
          <a:p>
            <a:pPr marL="274320" lvl="0" indent="-274320" algn="l" rtl="0">
              <a:spcBef>
                <a:spcPts val="340"/>
              </a:spcBef>
              <a:spcAft>
                <a:spcPts val="0"/>
              </a:spcAft>
              <a:buSzPts val="1700"/>
              <a:buChar char="*"/>
            </a:pPr>
            <a:r>
              <a:rPr lang="it-IT" sz="1700" dirty="0"/>
              <a:t>la capacità tecnica</a:t>
            </a:r>
            <a:endParaRPr dirty="0"/>
          </a:p>
          <a:p>
            <a:pPr marL="274320" lvl="0" indent="-274320" algn="l" rtl="0">
              <a:spcBef>
                <a:spcPts val="340"/>
              </a:spcBef>
              <a:spcAft>
                <a:spcPts val="0"/>
              </a:spcAft>
              <a:buSzPts val="1700"/>
              <a:buChar char="*"/>
            </a:pPr>
            <a:r>
              <a:rPr lang="it-IT" sz="1700" dirty="0"/>
              <a:t>l’attività delegata</a:t>
            </a:r>
            <a:endParaRPr dirty="0"/>
          </a:p>
          <a:p>
            <a:pPr marL="274320" lvl="0" indent="-274320" algn="l" rtl="0">
              <a:spcBef>
                <a:spcPts val="340"/>
              </a:spcBef>
              <a:spcAft>
                <a:spcPts val="0"/>
              </a:spcAft>
              <a:buSzPts val="1700"/>
              <a:buChar char="*"/>
            </a:pPr>
            <a:r>
              <a:rPr lang="it-IT" sz="1700" dirty="0"/>
              <a:t>la modalità di esecuzione e il dettaglio della spesa.</a:t>
            </a:r>
            <a:endParaRPr dirty="0"/>
          </a:p>
          <a:p>
            <a:pPr marL="0" lvl="0" indent="0" algn="l" rtl="0">
              <a:spcBef>
                <a:spcPts val="340"/>
              </a:spcBef>
              <a:spcAft>
                <a:spcPts val="0"/>
              </a:spcAft>
              <a:buSzPts val="1700"/>
              <a:buNone/>
            </a:pPr>
            <a:r>
              <a:rPr lang="it-IT" sz="1700" b="1" dirty="0"/>
              <a:t>Ciascun affidamento deve risultare dalla scheda progettuale (Allegato C1</a:t>
            </a:r>
            <a:r>
              <a:rPr lang="it-IT" sz="1700" b="1" dirty="0" smtClean="0"/>
              <a:t>), </a:t>
            </a:r>
            <a:r>
              <a:rPr lang="it-IT" sz="1700" b="1" dirty="0"/>
              <a:t>nel Piano Finanziario (Allegato C2) </a:t>
            </a:r>
            <a:r>
              <a:rPr lang="it-IT" sz="1700" b="1" dirty="0" smtClean="0"/>
              <a:t>ed essere definito tramite il modello Delega (Allegato C6)</a:t>
            </a:r>
            <a:endParaRPr dirty="0"/>
          </a:p>
        </p:txBody>
      </p:sp>
      <p:sp>
        <p:nvSpPr>
          <p:cNvPr id="369" name="Google Shape;369;p17"/>
          <p:cNvSpPr/>
          <p:nvPr/>
        </p:nvSpPr>
        <p:spPr>
          <a:xfrm>
            <a:off x="457200" y="3168452"/>
            <a:ext cx="2862072" cy="1623004"/>
          </a:xfrm>
          <a:prstGeom prst="roundRect">
            <a:avLst>
              <a:gd name="adj" fmla="val 10000"/>
            </a:avLst>
          </a:prstGeom>
          <a:blipFill rotWithShape="1">
            <a:blip r:embed="rId3">
              <a:alphaModFix/>
            </a:blip>
            <a:stretch>
              <a:fillRect l="-19998" r="-19998"/>
            </a:stretch>
          </a:blipFill>
          <a:ln w="15875"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txBox="1"/>
          <p:nvPr/>
        </p:nvSpPr>
        <p:spPr>
          <a:xfrm>
            <a:off x="1547664" y="5943600"/>
            <a:ext cx="6336704" cy="615553"/>
          </a:xfrm>
          <a:prstGeom prst="rect">
            <a:avLst/>
          </a:prstGeom>
          <a:solidFill>
            <a:srgbClr val="F2DADA"/>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700" b="1" dirty="0">
                <a:solidFill>
                  <a:srgbClr val="FF0000"/>
                </a:solidFill>
                <a:latin typeface="Candara"/>
                <a:ea typeface="Candara"/>
                <a:cs typeface="Candara"/>
                <a:sym typeface="Candara"/>
              </a:rPr>
              <a:t>Attenzione!! Affidamento a terzi non deve riguardare le funzioni di direzione, coordinamento e gestione del progetto. </a:t>
            </a:r>
            <a:endParaRPr dirty="0"/>
          </a:p>
        </p:txBody>
      </p:sp>
      <p:pic>
        <p:nvPicPr>
          <p:cNvPr id="371" name="Google Shape;371;p17" descr="Sirena"/>
          <p:cNvPicPr preferRelativeResize="0"/>
          <p:nvPr/>
        </p:nvPicPr>
        <p:blipFill rotWithShape="1">
          <a:blip r:embed="rId4">
            <a:alphaModFix/>
          </a:blip>
          <a:srcRect/>
          <a:stretch/>
        </p:blipFill>
        <p:spPr>
          <a:xfrm>
            <a:off x="633264" y="5794176"/>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70"/>
                                        </p:tgtEl>
                                        <p:attrNameLst>
                                          <p:attrName>style.visibility</p:attrName>
                                        </p:attrNameLst>
                                      </p:cBhvr>
                                      <p:to>
                                        <p:strVal val="visible"/>
                                      </p:to>
                                    </p:set>
                                    <p:animEffect transition="in" filter="fade">
                                      <p:cBhvr>
                                        <p:cTn id="11" dur="1000"/>
                                        <p:tgtEl>
                                          <p:spTgt spid="370"/>
                                        </p:tgtEl>
                                      </p:cBhvr>
                                    </p:animEffect>
                                    <p:anim calcmode="lin" valueType="num">
                                      <p:cBhvr>
                                        <p:cTn id="12" dur="1000" fill="hold"/>
                                        <p:tgtEl>
                                          <p:spTgt spid="370"/>
                                        </p:tgtEl>
                                        <p:attrNameLst>
                                          <p:attrName>ppt_x</p:attrName>
                                        </p:attrNameLst>
                                      </p:cBhvr>
                                      <p:tavLst>
                                        <p:tav tm="0">
                                          <p:val>
                                            <p:strVal val="#ppt_x"/>
                                          </p:val>
                                        </p:tav>
                                        <p:tav tm="100000">
                                          <p:val>
                                            <p:strVal val="#ppt_x"/>
                                          </p:val>
                                        </p:tav>
                                      </p:tavLst>
                                    </p:anim>
                                    <p:anim calcmode="lin" valueType="num">
                                      <p:cBhvr>
                                        <p:cTn id="13" dur="1000" fill="hold"/>
                                        <p:tgtEl>
                                          <p:spTgt spid="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txBox="1">
            <a:spLocks noGrp="1"/>
          </p:cNvSpPr>
          <p:nvPr>
            <p:ph type="body" idx="4294967295"/>
          </p:nvPr>
        </p:nvSpPr>
        <p:spPr>
          <a:xfrm>
            <a:off x="258618" y="1468582"/>
            <a:ext cx="8590458" cy="5288834"/>
          </a:xfrm>
          <a:prstGeom prst="rect">
            <a:avLst/>
          </a:prstGeom>
          <a:noFill/>
          <a:ln>
            <a:noFill/>
          </a:ln>
        </p:spPr>
        <p:txBody>
          <a:bodyPr spcFirstLastPara="1" wrap="square" lIns="91425" tIns="45700" rIns="91425" bIns="45700" anchor="t" anchorCtr="0">
            <a:noAutofit/>
          </a:bodyPr>
          <a:lstStyle/>
          <a:p>
            <a:pPr marL="342900" lvl="0" indent="-342900">
              <a:spcBef>
                <a:spcPts val="0"/>
              </a:spcBef>
              <a:buSzPts val="1500"/>
              <a:buAutoNum type="alphaLcParenR"/>
            </a:pPr>
            <a:r>
              <a:rPr lang="it-IT" sz="1600" dirty="0"/>
              <a:t>i soggetti proponenti e partner </a:t>
            </a:r>
            <a:r>
              <a:rPr lang="it-IT" sz="1600" dirty="0">
                <a:effectLst>
                  <a:outerShdw blurRad="38100" dist="38100" dir="2700000" algn="tl">
                    <a:srgbClr val="000000">
                      <a:alpha val="43137"/>
                    </a:srgbClr>
                  </a:outerShdw>
                </a:effectLst>
              </a:rPr>
              <a:t>non sono iscritti </a:t>
            </a:r>
            <a:r>
              <a:rPr lang="it-IT" sz="1600" dirty="0">
                <a:solidFill>
                  <a:schemeClr val="bg2"/>
                </a:solidFill>
              </a:rPr>
              <a:t>al </a:t>
            </a:r>
            <a:r>
              <a:rPr lang="it-IT" sz="1600" dirty="0" err="1">
                <a:solidFill>
                  <a:schemeClr val="bg2"/>
                </a:solidFill>
              </a:rPr>
              <a:t>Runts</a:t>
            </a:r>
            <a:r>
              <a:rPr lang="it-IT" sz="1600" dirty="0"/>
              <a:t>, alla data di presentazione dell’istanza </a:t>
            </a:r>
            <a:r>
              <a:rPr lang="it-IT" sz="1600" dirty="0" smtClean="0"/>
              <a:t>o </a:t>
            </a:r>
            <a:r>
              <a:rPr lang="it-IT" sz="1600" dirty="0">
                <a:solidFill>
                  <a:schemeClr val="bg2"/>
                </a:solidFill>
                <a:effectLst>
                  <a:outerShdw blurRad="38100" dist="38100" dir="2700000" algn="tl">
                    <a:srgbClr val="000000">
                      <a:alpha val="43137"/>
                    </a:srgbClr>
                  </a:outerShdw>
                </a:effectLst>
              </a:rPr>
              <a:t>che presentano più istanze di </a:t>
            </a:r>
            <a:r>
              <a:rPr lang="it-IT" sz="1600" dirty="0" smtClean="0">
                <a:solidFill>
                  <a:schemeClr val="bg2"/>
                </a:solidFill>
                <a:effectLst>
                  <a:outerShdw blurRad="38100" dist="38100" dir="2700000" algn="tl">
                    <a:srgbClr val="000000">
                      <a:alpha val="43137"/>
                    </a:srgbClr>
                  </a:outerShdw>
                </a:effectLst>
              </a:rPr>
              <a:t>contributo</a:t>
            </a:r>
            <a:r>
              <a:rPr lang="it-IT" sz="1500" dirty="0" smtClean="0"/>
              <a:t>; </a:t>
            </a:r>
            <a:endParaRPr lang="it-IT" sz="800" dirty="0" smtClean="0"/>
          </a:p>
          <a:p>
            <a:pPr marL="342900" lvl="0" indent="-342900">
              <a:spcBef>
                <a:spcPts val="0"/>
              </a:spcBef>
              <a:buSzPts val="1500"/>
              <a:buAutoNum type="alphaLcParenR"/>
            </a:pPr>
            <a:r>
              <a:rPr lang="it-IT" sz="1600" dirty="0"/>
              <a:t>riferite ad attività e azioni promosse dalla Rete degli Empori della solidarietà regionali o dalla Rete STACCO, </a:t>
            </a:r>
            <a:r>
              <a:rPr lang="it-IT" sz="1600" dirty="0">
                <a:effectLst>
                  <a:outerShdw blurRad="38100" dist="38100" dir="2700000" algn="tl">
                    <a:srgbClr val="000000">
                      <a:alpha val="43137"/>
                    </a:srgbClr>
                  </a:outerShdw>
                </a:effectLst>
              </a:rPr>
              <a:t>già oggetto di finanziamento con i contributi regionali</a:t>
            </a:r>
            <a:r>
              <a:rPr lang="it-IT" sz="1600" dirty="0" smtClean="0"/>
              <a:t>;</a:t>
            </a:r>
            <a:endParaRPr lang="it-IT" sz="800" dirty="0" smtClean="0"/>
          </a:p>
          <a:p>
            <a:pPr marL="342900" lvl="0" indent="-342900">
              <a:spcBef>
                <a:spcPts val="0"/>
              </a:spcBef>
              <a:buSzPts val="1500"/>
              <a:buAutoNum type="alphaLcParenR"/>
            </a:pPr>
            <a:r>
              <a:rPr lang="it-IT" sz="1600" dirty="0">
                <a:effectLst>
                  <a:outerShdw blurRad="38100" dist="38100" dir="2700000" algn="tl">
                    <a:srgbClr val="000000">
                      <a:alpha val="43137"/>
                    </a:srgbClr>
                  </a:outerShdw>
                </a:effectLst>
              </a:rPr>
              <a:t>non sono individuati gli obiettivi generali, le aree prioritarie di intervento e le attività di interesse generale </a:t>
            </a:r>
            <a:r>
              <a:rPr lang="it-IT" sz="1600" dirty="0"/>
              <a:t>(Allegato A – paragrafo 2 del presente Avviso); </a:t>
            </a:r>
            <a:endParaRPr lang="it-IT" sz="800" dirty="0" smtClean="0"/>
          </a:p>
          <a:p>
            <a:pPr marL="342900" lvl="0" indent="-342900">
              <a:spcBef>
                <a:spcPts val="0"/>
              </a:spcBef>
              <a:buSzPts val="1500"/>
              <a:buAutoNum type="alphaLcParenR"/>
            </a:pPr>
            <a:r>
              <a:rPr lang="it-IT" sz="1600" dirty="0"/>
              <a:t>le attività di interesse generale oggetto di finanziamento non sono svolte in conformità alle norme particolari che ne disciplinano l’esercizio e/o non coerenti con le disposizioni statutarie; </a:t>
            </a:r>
            <a:endParaRPr lang="it-IT" sz="800" dirty="0" smtClean="0"/>
          </a:p>
          <a:p>
            <a:pPr marL="342900" lvl="0" indent="-342900">
              <a:spcBef>
                <a:spcPts val="0"/>
              </a:spcBef>
              <a:buSzPts val="1500"/>
              <a:buAutoNum type="alphaLcParenR"/>
            </a:pPr>
            <a:r>
              <a:rPr lang="it-IT" sz="1600" dirty="0"/>
              <a:t>le attività proposte sono la </a:t>
            </a:r>
            <a:r>
              <a:rPr lang="it-IT" sz="1600" dirty="0">
                <a:effectLst>
                  <a:outerShdw blurRad="38100" dist="38100" dir="2700000" algn="tl">
                    <a:srgbClr val="000000">
                      <a:alpha val="43137"/>
                    </a:srgbClr>
                  </a:outerShdw>
                </a:effectLst>
              </a:rPr>
              <a:t>mera riproposizione di azioni già finanziate </a:t>
            </a:r>
            <a:r>
              <a:rPr lang="it-IT" sz="1600" dirty="0"/>
              <a:t>con le risorse ex art. 72 del </a:t>
            </a:r>
            <a:r>
              <a:rPr lang="it-IT" sz="1600" dirty="0" err="1"/>
              <a:t>D.Lgs.</a:t>
            </a:r>
            <a:r>
              <a:rPr lang="it-IT" sz="1600" dirty="0"/>
              <a:t> 117/17 negli anni precedenti e non costituiscono consolidamento di azioni di sistema o buone pratiche di forte impatto sociale;</a:t>
            </a:r>
            <a:endParaRPr lang="it-IT" sz="800" dirty="0" smtClean="0"/>
          </a:p>
          <a:p>
            <a:pPr marL="342900" lvl="0" indent="-342900">
              <a:spcBef>
                <a:spcPts val="0"/>
              </a:spcBef>
              <a:buSzPts val="1500"/>
              <a:buAutoNum type="alphaLcParenR"/>
            </a:pPr>
            <a:r>
              <a:rPr lang="it-IT" sz="1600" dirty="0">
                <a:effectLst>
                  <a:outerShdw blurRad="38100" dist="38100" dir="2700000" algn="tl">
                    <a:srgbClr val="000000">
                      <a:alpha val="43137"/>
                    </a:srgbClr>
                  </a:outerShdw>
                </a:effectLst>
              </a:rPr>
              <a:t>pervenute fuori </a:t>
            </a:r>
            <a:r>
              <a:rPr lang="it-IT" sz="1600" dirty="0" smtClean="0">
                <a:effectLst>
                  <a:outerShdw blurRad="38100" dist="38100" dir="2700000" algn="tl">
                    <a:srgbClr val="000000">
                      <a:alpha val="43137"/>
                    </a:srgbClr>
                  </a:outerShdw>
                </a:effectLst>
              </a:rPr>
              <a:t>termine</a:t>
            </a:r>
            <a:r>
              <a:rPr lang="it-IT" sz="1500" dirty="0" smtClean="0"/>
              <a:t>; </a:t>
            </a:r>
            <a:endParaRPr lang="it-IT" sz="800" dirty="0" smtClean="0"/>
          </a:p>
          <a:p>
            <a:pPr marL="342900" lvl="0" indent="-342900">
              <a:spcBef>
                <a:spcPts val="0"/>
              </a:spcBef>
              <a:buSzPts val="1500"/>
              <a:buAutoNum type="alphaLcParenR"/>
            </a:pPr>
            <a:r>
              <a:rPr lang="it-IT" sz="1600" dirty="0">
                <a:effectLst>
                  <a:outerShdw blurRad="38100" dist="38100" dir="2700000" algn="tl">
                    <a:srgbClr val="000000">
                      <a:alpha val="43137"/>
                    </a:srgbClr>
                  </a:outerShdw>
                </a:effectLst>
              </a:rPr>
              <a:t>prive della formale delega di “Affidamento di Specifiche Attività a Persone Giuridiche Terze</a:t>
            </a:r>
            <a:r>
              <a:rPr lang="it-IT" sz="1600" dirty="0"/>
              <a:t>” (Modello C.6), qualora prevista, così come specificato nella scheda progettuale ; </a:t>
            </a:r>
            <a:endParaRPr lang="it-IT" sz="800" dirty="0" smtClean="0"/>
          </a:p>
          <a:p>
            <a:pPr marL="342900" lvl="0" indent="-342900">
              <a:spcBef>
                <a:spcPts val="0"/>
              </a:spcBef>
              <a:buSzPts val="1500"/>
              <a:buAutoNum type="alphaLcParenR"/>
            </a:pPr>
            <a:r>
              <a:rPr lang="it-IT" sz="1600" dirty="0"/>
              <a:t>redatte su modulistica diversa da quella allegata al presente Avviso, incomplete o </a:t>
            </a:r>
            <a:r>
              <a:rPr lang="it-IT" sz="1600" dirty="0">
                <a:effectLst>
                  <a:outerShdw blurRad="38100" dist="38100" dir="2700000" algn="tl">
                    <a:srgbClr val="000000">
                      <a:alpha val="43137"/>
                    </a:srgbClr>
                  </a:outerShdw>
                </a:effectLst>
              </a:rPr>
              <a:t>non rispondenti alle indicazioni contenute nel presente Avviso</a:t>
            </a:r>
            <a:r>
              <a:rPr lang="it-IT" sz="1600" dirty="0"/>
              <a:t>: a titolo esemplificativo ma non esaustivo, la previsione di un raggio d’azione al di fuori del territorio regionale, una quota di cofinanziamento al di sotto del minimo richiesto, un partenariato inferiore al minimo richiesto, ecc.); </a:t>
            </a:r>
            <a:endParaRPr lang="it-IT" sz="800" dirty="0" smtClean="0"/>
          </a:p>
          <a:p>
            <a:pPr marL="342900" lvl="0" indent="-342900">
              <a:spcBef>
                <a:spcPts val="0"/>
              </a:spcBef>
              <a:buSzPts val="1500"/>
              <a:buAutoNum type="alphaLcParenR"/>
            </a:pPr>
            <a:r>
              <a:rPr lang="it-IT" sz="1500" dirty="0" smtClean="0"/>
              <a:t>il costo complessivo del progetto si riferisce interamente o quasi ad una spesa ritenuta non ammissibile ai sensi del paragrafo 8 del presente Avviso</a:t>
            </a:r>
            <a:r>
              <a:rPr lang="it-IT" sz="1600" dirty="0" smtClean="0"/>
              <a:t>. </a:t>
            </a:r>
            <a:endParaRPr dirty="0"/>
          </a:p>
        </p:txBody>
      </p:sp>
      <p:sp>
        <p:nvSpPr>
          <p:cNvPr id="377" name="Google Shape;377;p18"/>
          <p:cNvSpPr txBox="1">
            <a:spLocks noGrp="1"/>
          </p:cNvSpPr>
          <p:nvPr>
            <p:ph type="title" idx="4294967295"/>
          </p:nvPr>
        </p:nvSpPr>
        <p:spPr>
          <a:xfrm>
            <a:off x="457200" y="332657"/>
            <a:ext cx="8229600" cy="648072"/>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FFFFFF"/>
              </a:buClr>
              <a:buSzPts val="2700"/>
              <a:buFont typeface="Candara"/>
              <a:buNone/>
            </a:pPr>
            <a:r>
              <a:rPr lang="it-IT" sz="2700" dirty="0"/>
              <a:t>Cause di inammissibilità</a:t>
            </a:r>
            <a:r>
              <a:rPr lang="it-IT" sz="1800" dirty="0"/>
              <a:t/>
            </a:r>
            <a:br>
              <a:rPr lang="it-IT" sz="1800" dirty="0"/>
            </a:br>
            <a:r>
              <a:rPr lang="it-IT" sz="1800" dirty="0"/>
              <a:t>(punto </a:t>
            </a:r>
            <a:r>
              <a:rPr lang="it-IT" sz="1800" dirty="0" smtClean="0"/>
              <a:t>11, </a:t>
            </a:r>
            <a:r>
              <a:rPr lang="it-IT" sz="1800" dirty="0"/>
              <a:t>Allegato B DGR </a:t>
            </a:r>
            <a:r>
              <a:rPr lang="it-IT" sz="1800" dirty="0" smtClean="0"/>
              <a:t>493/2024)</a:t>
            </a:r>
            <a:endParaRPr dirty="0"/>
          </a:p>
        </p:txBody>
      </p:sp>
    </p:spTree>
  </p:cSld>
  <p:clrMapOvr>
    <a:masterClrMapping/>
  </p:clrMapOvr>
  <mc:AlternateContent xmlns:mc="http://schemas.openxmlformats.org/markup-compatibility/2006" xmlns:p14="http://schemas.microsoft.com/office/powerpoint/2010/main">
    <mc:Choice Requires="p14">
      <p:transition spd="slow" p14:dur="17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5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6">
                                            <p:txEl>
                                              <p:pRg st="5" end="5"/>
                                            </p:txEl>
                                          </p:spTgt>
                                        </p:tgtEl>
                                        <p:attrNameLst>
                                          <p:attrName>style.visibility</p:attrName>
                                        </p:attrNameLst>
                                      </p:cBhvr>
                                      <p:to>
                                        <p:strVal val="visible"/>
                                      </p:to>
                                    </p:set>
                                    <p:animEffect transition="in" filter="fade">
                                      <p:cBhvr>
                                        <p:cTn id="12" dur="500"/>
                                        <p:tgtEl>
                                          <p:spTgt spid="37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6">
                                            <p:txEl>
                                              <p:pRg st="8" end="8"/>
                                            </p:txEl>
                                          </p:spTgt>
                                        </p:tgtEl>
                                        <p:attrNameLst>
                                          <p:attrName>style.visibility</p:attrName>
                                        </p:attrNameLst>
                                      </p:cBhvr>
                                      <p:to>
                                        <p:strVal val="visible"/>
                                      </p:to>
                                    </p:set>
                                    <p:animEffect transition="in" filter="fade">
                                      <p:cBhvr>
                                        <p:cTn id="17" dur="500"/>
                                        <p:tgtEl>
                                          <p:spTgt spid="3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aphicFrame>
        <p:nvGraphicFramePr>
          <p:cNvPr id="382" name="Google Shape;382;p19"/>
          <p:cNvGraphicFramePr/>
          <p:nvPr>
            <p:extLst>
              <p:ext uri="{D42A27DB-BD31-4B8C-83A1-F6EECF244321}">
                <p14:modId xmlns:p14="http://schemas.microsoft.com/office/powerpoint/2010/main" val="2679069991"/>
              </p:ext>
            </p:extLst>
          </p:nvPr>
        </p:nvGraphicFramePr>
        <p:xfrm>
          <a:off x="576072" y="2154448"/>
          <a:ext cx="7408875" cy="4323832"/>
        </p:xfrm>
        <a:graphic>
          <a:graphicData uri="http://schemas.openxmlformats.org/drawingml/2006/table">
            <a:tbl>
              <a:tblPr firstRow="1" bandRow="1">
                <a:noFill/>
                <a:tableStyleId>{0D08800F-12DD-42AD-B5E8-A7F0F86C8AEF}</a:tableStyleId>
              </a:tblPr>
              <a:tblGrid>
                <a:gridCol w="5832650"/>
                <a:gridCol w="1576225"/>
              </a:tblGrid>
              <a:tr h="370850">
                <a:tc>
                  <a:txBody>
                    <a:bodyPr/>
                    <a:lstStyle/>
                    <a:p>
                      <a:pPr marL="0" marR="0" lvl="0" indent="0" algn="l" rtl="0">
                        <a:spcBef>
                          <a:spcPts val="0"/>
                        </a:spcBef>
                        <a:spcAft>
                          <a:spcPts val="0"/>
                        </a:spcAft>
                        <a:buNone/>
                      </a:pPr>
                      <a:r>
                        <a:rPr lang="it-IT" sz="1800" dirty="0"/>
                        <a:t>Criterio</a:t>
                      </a:r>
                      <a:endParaRPr dirty="0"/>
                    </a:p>
                  </a:txBody>
                  <a:tcPr marL="91450" marR="91450" marT="45725" marB="45725"/>
                </a:tc>
                <a:tc>
                  <a:txBody>
                    <a:bodyPr/>
                    <a:lstStyle/>
                    <a:p>
                      <a:pPr marL="0" marR="0" lvl="0" indent="0" algn="l" rtl="0">
                        <a:spcBef>
                          <a:spcPts val="0"/>
                        </a:spcBef>
                        <a:spcAft>
                          <a:spcPts val="0"/>
                        </a:spcAft>
                        <a:buNone/>
                      </a:pPr>
                      <a:r>
                        <a:rPr lang="it-IT" sz="1800"/>
                        <a:t>Punteggio massimo</a:t>
                      </a:r>
                      <a:endParaRPr/>
                    </a:p>
                  </a:txBody>
                  <a:tcPr marL="91450" marR="91450" marT="45725" marB="45725"/>
                </a:tc>
              </a:tr>
              <a:tr h="370850">
                <a:tc>
                  <a:txBody>
                    <a:bodyPr/>
                    <a:lstStyle/>
                    <a:p>
                      <a:pPr marL="0" marR="0" lvl="0" indent="0" algn="l" rtl="0">
                        <a:spcBef>
                          <a:spcPts val="0"/>
                        </a:spcBef>
                        <a:spcAft>
                          <a:spcPts val="0"/>
                        </a:spcAft>
                        <a:buNone/>
                      </a:pPr>
                      <a:r>
                        <a:rPr lang="it-IT" sz="1500" dirty="0"/>
                        <a:t>1. Congruità, coerenza, completezza e rispondenza </a:t>
                      </a:r>
                      <a:r>
                        <a:rPr lang="it-IT" sz="1500" dirty="0" smtClean="0"/>
                        <a:t>del progetto </a:t>
                      </a:r>
                      <a:r>
                        <a:rPr lang="it-IT" sz="1500" dirty="0"/>
                        <a:t>a indirizzo prioritario, obiettivi e aree </a:t>
                      </a:r>
                      <a:endParaRPr dirty="0"/>
                    </a:p>
                  </a:txBody>
                  <a:tcPr marL="91450" marR="91450" marT="45725" marB="45725"/>
                </a:tc>
                <a:tc>
                  <a:txBody>
                    <a:bodyPr/>
                    <a:lstStyle/>
                    <a:p>
                      <a:pPr marL="0" marR="0" lvl="0" indent="0" algn="l" rtl="0">
                        <a:spcBef>
                          <a:spcPts val="0"/>
                        </a:spcBef>
                        <a:spcAft>
                          <a:spcPts val="0"/>
                        </a:spcAft>
                        <a:buNone/>
                      </a:pPr>
                      <a:r>
                        <a:rPr lang="it-IT" sz="1800" dirty="0" smtClean="0"/>
                        <a:t>30</a:t>
                      </a:r>
                      <a:endParaRPr dirty="0"/>
                    </a:p>
                  </a:txBody>
                  <a:tcPr marL="91450" marR="91450" marT="45725" marB="45725"/>
                </a:tc>
              </a:tr>
              <a:tr h="370850">
                <a:tc>
                  <a:txBody>
                    <a:bodyPr/>
                    <a:lstStyle/>
                    <a:p>
                      <a:pPr marL="0" marR="0" lvl="0" indent="0" algn="l" rtl="0">
                        <a:spcBef>
                          <a:spcPts val="0"/>
                        </a:spcBef>
                        <a:spcAft>
                          <a:spcPts val="0"/>
                        </a:spcAft>
                        <a:buNone/>
                      </a:pPr>
                      <a:r>
                        <a:rPr lang="it-IT" sz="1500" dirty="0"/>
                        <a:t>2. </a:t>
                      </a:r>
                      <a:r>
                        <a:rPr lang="it-IT" sz="1600" dirty="0" smtClean="0"/>
                        <a:t>Sviluppo di azioni progettuali finalizzate alla realizzazione di obiettivi locali prioritari</a:t>
                      </a:r>
                      <a:endParaRPr dirty="0"/>
                    </a:p>
                  </a:txBody>
                  <a:tcPr marL="91450" marR="91450" marT="45725" marB="45725"/>
                </a:tc>
                <a:tc>
                  <a:txBody>
                    <a:bodyPr/>
                    <a:lstStyle/>
                    <a:p>
                      <a:pPr marL="0" marR="0" lvl="0" indent="0" algn="l" rtl="0">
                        <a:spcBef>
                          <a:spcPts val="0"/>
                        </a:spcBef>
                        <a:spcAft>
                          <a:spcPts val="0"/>
                        </a:spcAft>
                        <a:buNone/>
                      </a:pPr>
                      <a:r>
                        <a:rPr lang="it-IT" sz="1800" dirty="0" smtClean="0"/>
                        <a:t>13</a:t>
                      </a:r>
                      <a:endParaRPr dirty="0"/>
                    </a:p>
                  </a:txBody>
                  <a:tcPr marL="91450" marR="91450" marT="45725" marB="45725"/>
                </a:tc>
              </a:tr>
              <a:tr h="370850">
                <a:tc>
                  <a:txBody>
                    <a:bodyPr/>
                    <a:lstStyle/>
                    <a:p>
                      <a:pPr marL="0" marR="0" lvl="0" indent="0" algn="l" rtl="0">
                        <a:spcBef>
                          <a:spcPts val="0"/>
                        </a:spcBef>
                        <a:spcAft>
                          <a:spcPts val="0"/>
                        </a:spcAft>
                        <a:buNone/>
                      </a:pPr>
                      <a:r>
                        <a:rPr lang="it-IT" sz="1500" dirty="0"/>
                        <a:t>3. </a:t>
                      </a:r>
                      <a:r>
                        <a:rPr lang="it-IT" sz="1600" dirty="0" smtClean="0"/>
                        <a:t>Esperienza pregressa</a:t>
                      </a:r>
                      <a:endParaRPr dirty="0"/>
                    </a:p>
                  </a:txBody>
                  <a:tcPr marL="91450" marR="91450" marT="45725" marB="45725"/>
                </a:tc>
                <a:tc>
                  <a:txBody>
                    <a:bodyPr/>
                    <a:lstStyle/>
                    <a:p>
                      <a:pPr marL="0" marR="0" lvl="0" indent="0" algn="l" rtl="0">
                        <a:spcBef>
                          <a:spcPts val="0"/>
                        </a:spcBef>
                        <a:spcAft>
                          <a:spcPts val="0"/>
                        </a:spcAft>
                        <a:buNone/>
                      </a:pPr>
                      <a:r>
                        <a:rPr lang="it-IT" sz="1800" dirty="0" smtClean="0"/>
                        <a:t>5</a:t>
                      </a:r>
                      <a:endParaRPr dirty="0"/>
                    </a:p>
                  </a:txBody>
                  <a:tcPr marL="91450" marR="91450" marT="45725" marB="45725"/>
                </a:tc>
              </a:tr>
              <a:tr h="370850">
                <a:tc>
                  <a:txBody>
                    <a:bodyPr/>
                    <a:lstStyle/>
                    <a:p>
                      <a:pPr marL="0" marR="0" lvl="0" indent="0" algn="l" rtl="0">
                        <a:spcBef>
                          <a:spcPts val="0"/>
                        </a:spcBef>
                        <a:spcAft>
                          <a:spcPts val="0"/>
                        </a:spcAft>
                        <a:buNone/>
                      </a:pPr>
                      <a:r>
                        <a:rPr lang="it-IT" sz="1500" dirty="0"/>
                        <a:t>4. </a:t>
                      </a:r>
                      <a:r>
                        <a:rPr lang="it-IT" sz="1600" dirty="0" smtClean="0"/>
                        <a:t>Numero di Comuni nei quali verranno svolte fisicamente le attività progettuali </a:t>
                      </a:r>
                      <a:endParaRPr dirty="0"/>
                    </a:p>
                  </a:txBody>
                  <a:tcPr marL="91450" marR="91450" marT="45725" marB="45725"/>
                </a:tc>
                <a:tc>
                  <a:txBody>
                    <a:bodyPr/>
                    <a:lstStyle/>
                    <a:p>
                      <a:pPr marL="0" marR="0" lvl="0" indent="0" algn="l" rtl="0">
                        <a:spcBef>
                          <a:spcPts val="0"/>
                        </a:spcBef>
                        <a:spcAft>
                          <a:spcPts val="0"/>
                        </a:spcAft>
                        <a:buNone/>
                      </a:pPr>
                      <a:r>
                        <a:rPr lang="it-IT" sz="1800" dirty="0" smtClean="0"/>
                        <a:t>5</a:t>
                      </a:r>
                      <a:endParaRPr dirty="0"/>
                    </a:p>
                  </a:txBody>
                  <a:tcPr marL="91450" marR="91450" marT="45725" marB="45725"/>
                </a:tc>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500" dirty="0"/>
                        <a:t>5. </a:t>
                      </a:r>
                      <a:r>
                        <a:rPr lang="it-IT" sz="1500" dirty="0" smtClean="0"/>
                        <a:t>Raccordo con la programmazione </a:t>
                      </a:r>
                      <a:r>
                        <a:rPr lang="it-IT" sz="1500" b="0" i="0" u="none" strike="noStrike" cap="none" dirty="0" smtClean="0">
                          <a:solidFill>
                            <a:schemeClr val="dk1"/>
                          </a:solidFill>
                          <a:latin typeface="Candara"/>
                          <a:ea typeface="Candara"/>
                          <a:cs typeface="Candara"/>
                          <a:sym typeface="Arial"/>
                        </a:rPr>
                        <a:t>dei Piani di zona o la Strategia regionale per lo sviluppo sostenibile</a:t>
                      </a:r>
                      <a:r>
                        <a:rPr lang="it-IT" sz="1500" dirty="0" smtClean="0"/>
                        <a:t> </a:t>
                      </a:r>
                      <a:endParaRPr dirty="0"/>
                    </a:p>
                  </a:txBody>
                  <a:tcPr marL="91450" marR="91450" marT="45725" marB="45725"/>
                </a:tc>
                <a:tc>
                  <a:txBody>
                    <a:bodyPr/>
                    <a:lstStyle/>
                    <a:p>
                      <a:pPr marL="0" marR="0" lvl="0" indent="0" algn="l" rtl="0">
                        <a:spcBef>
                          <a:spcPts val="0"/>
                        </a:spcBef>
                        <a:spcAft>
                          <a:spcPts val="0"/>
                        </a:spcAft>
                        <a:buNone/>
                      </a:pPr>
                      <a:r>
                        <a:rPr lang="it-IT" sz="1800" dirty="0"/>
                        <a:t>2</a:t>
                      </a:r>
                      <a:endParaRPr dirty="0"/>
                    </a:p>
                  </a:txBody>
                  <a:tcPr marL="91450" marR="91450" marT="45725" marB="45725"/>
                </a:tc>
              </a:tr>
              <a:tr h="370850">
                <a:tc>
                  <a:txBody>
                    <a:bodyPr/>
                    <a:lstStyle/>
                    <a:p>
                      <a:pPr marL="0" marR="0" lvl="0" indent="0" algn="l" rtl="0">
                        <a:spcBef>
                          <a:spcPts val="0"/>
                        </a:spcBef>
                        <a:spcAft>
                          <a:spcPts val="0"/>
                        </a:spcAft>
                        <a:buNone/>
                      </a:pPr>
                      <a:r>
                        <a:rPr lang="it-IT" sz="1500" dirty="0"/>
                        <a:t>6. </a:t>
                      </a:r>
                      <a:r>
                        <a:rPr lang="it-IT" sz="1500" dirty="0" smtClean="0"/>
                        <a:t>Ampiezza delle collaborazioni dei soggetti coinvolti, (profit, no profit, pubblici) </a:t>
                      </a:r>
                      <a:endParaRPr lang="it-IT" sz="1600" dirty="0"/>
                    </a:p>
                  </a:txBody>
                  <a:tcPr marL="91450" marR="91450" marT="45725" marB="45725"/>
                </a:tc>
                <a:tc>
                  <a:txBody>
                    <a:bodyPr/>
                    <a:lstStyle/>
                    <a:p>
                      <a:pPr marL="0" marR="0" lvl="0" indent="0" algn="l" rtl="0">
                        <a:spcBef>
                          <a:spcPts val="0"/>
                        </a:spcBef>
                        <a:spcAft>
                          <a:spcPts val="0"/>
                        </a:spcAft>
                        <a:buNone/>
                      </a:pPr>
                      <a:r>
                        <a:rPr lang="it-IT" sz="1800" dirty="0" smtClean="0"/>
                        <a:t>7</a:t>
                      </a:r>
                      <a:endParaRPr dirty="0"/>
                    </a:p>
                  </a:txBody>
                  <a:tcPr marL="91450" marR="91450" marT="45725" marB="45725"/>
                </a:tc>
              </a:tr>
              <a:tr h="508682">
                <a:tc>
                  <a:txBody>
                    <a:bodyPr/>
                    <a:lstStyle/>
                    <a:p>
                      <a:pPr marL="0" marR="0" lvl="0" indent="0" algn="l" rtl="0">
                        <a:spcBef>
                          <a:spcPts val="0"/>
                        </a:spcBef>
                        <a:spcAft>
                          <a:spcPts val="0"/>
                        </a:spcAft>
                        <a:buNone/>
                      </a:pPr>
                      <a:r>
                        <a:rPr lang="it-IT" sz="1500" dirty="0"/>
                        <a:t>7. </a:t>
                      </a:r>
                      <a:r>
                        <a:rPr lang="it-IT" sz="1600" dirty="0" smtClean="0"/>
                        <a:t>Articolazione del partenariato</a:t>
                      </a:r>
                      <a:endParaRPr dirty="0"/>
                    </a:p>
                  </a:txBody>
                  <a:tcPr marL="91450" marR="91450" marT="45725" marB="45725"/>
                </a:tc>
                <a:tc>
                  <a:txBody>
                    <a:bodyPr/>
                    <a:lstStyle/>
                    <a:p>
                      <a:pPr marL="0" marR="0" lvl="0" indent="0" algn="l" rtl="0">
                        <a:spcBef>
                          <a:spcPts val="0"/>
                        </a:spcBef>
                        <a:spcAft>
                          <a:spcPts val="0"/>
                        </a:spcAft>
                        <a:buNone/>
                      </a:pPr>
                      <a:r>
                        <a:rPr lang="it-IT" sz="1800" dirty="0" smtClean="0"/>
                        <a:t>5</a:t>
                      </a:r>
                      <a:endParaRPr dirty="0"/>
                    </a:p>
                  </a:txBody>
                  <a:tcPr marL="91450" marR="91450" marT="45725" marB="45725"/>
                </a:tc>
              </a:tr>
            </a:tbl>
          </a:graphicData>
        </a:graphic>
      </p:graphicFrame>
      <p:sp>
        <p:nvSpPr>
          <p:cNvPr id="383" name="Google Shape;383;p1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Criteri di valutazione</a:t>
            </a:r>
            <a:br>
              <a:rPr lang="it-IT" dirty="0"/>
            </a:br>
            <a:r>
              <a:rPr lang="it-IT" sz="2200" dirty="0"/>
              <a:t>(punto </a:t>
            </a:r>
            <a:r>
              <a:rPr lang="it-IT" sz="2200" dirty="0" smtClean="0"/>
              <a:t>12, </a:t>
            </a:r>
            <a:r>
              <a:rPr lang="it-IT" sz="2200" dirty="0"/>
              <a:t>Allegato B DGR </a:t>
            </a:r>
            <a:r>
              <a:rPr lang="it-IT" sz="2200" dirty="0" smtClean="0"/>
              <a:t>493/2024)</a:t>
            </a:r>
            <a:endParaRPr dirty="0"/>
          </a:p>
        </p:txBody>
      </p:sp>
      <p:pic>
        <p:nvPicPr>
          <p:cNvPr id="384" name="Google Shape;384;p19" descr="Termina"/>
          <p:cNvPicPr preferRelativeResize="0"/>
          <p:nvPr/>
        </p:nvPicPr>
        <p:blipFill rotWithShape="1">
          <a:blip r:embed="rId3">
            <a:alphaModFix/>
          </a:blip>
          <a:srcRect/>
          <a:stretch/>
        </p:blipFill>
        <p:spPr>
          <a:xfrm>
            <a:off x="8146112" y="5404072"/>
            <a:ext cx="745024" cy="74502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anim calcmode="lin" valueType="num">
                                      <p:cBhvr>
                                        <p:cTn id="8" dur="1000" fill="hold"/>
                                        <p:tgtEl>
                                          <p:spTgt spid="384"/>
                                        </p:tgtEl>
                                        <p:attrNameLst>
                                          <p:attrName>ppt_x</p:attrName>
                                        </p:attrNameLst>
                                      </p:cBhvr>
                                      <p:tavLst>
                                        <p:tav tm="0">
                                          <p:val>
                                            <p:strVal val="#ppt_x"/>
                                          </p:val>
                                        </p:tav>
                                        <p:tav tm="100000">
                                          <p:val>
                                            <p:strVal val="#ppt_x"/>
                                          </p:val>
                                        </p:tav>
                                      </p:tavLst>
                                    </p:anim>
                                    <p:anim calcmode="lin" valueType="num">
                                      <p:cBhvr>
                                        <p:cTn id="9"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2" name="Google Shape;148;p2"/>
          <p:cNvSpPr/>
          <p:nvPr/>
        </p:nvSpPr>
        <p:spPr>
          <a:xfrm>
            <a:off x="4653303" y="3120444"/>
            <a:ext cx="3885108" cy="1734238"/>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txBox="1">
            <a:spLocks noGrp="1"/>
          </p:cNvSpPr>
          <p:nvPr>
            <p:ph type="title"/>
          </p:nvPr>
        </p:nvSpPr>
        <p:spPr>
          <a:xfrm>
            <a:off x="358588" y="251012"/>
            <a:ext cx="8408893" cy="155089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Risorse </a:t>
            </a:r>
            <a:r>
              <a:rPr lang="it-IT" dirty="0" smtClean="0"/>
              <a:t>economiche</a:t>
            </a:r>
            <a:endParaRPr dirty="0"/>
          </a:p>
        </p:txBody>
      </p:sp>
      <p:grpSp>
        <p:nvGrpSpPr>
          <p:cNvPr id="145" name="Google Shape;145;p2"/>
          <p:cNvGrpSpPr/>
          <p:nvPr/>
        </p:nvGrpSpPr>
        <p:grpSpPr>
          <a:xfrm>
            <a:off x="358588" y="2871439"/>
            <a:ext cx="7913668" cy="2232247"/>
            <a:chOff x="-54484" y="-69871"/>
            <a:chExt cx="7726217" cy="2232247"/>
          </a:xfrm>
        </p:grpSpPr>
        <p:sp>
          <p:nvSpPr>
            <p:cNvPr id="146" name="Google Shape;146;p2"/>
            <p:cNvSpPr/>
            <p:nvPr/>
          </p:nvSpPr>
          <p:spPr>
            <a:xfrm>
              <a:off x="2904104" y="406399"/>
              <a:ext cx="957347" cy="1279709"/>
            </a:xfrm>
            <a:prstGeom prst="rightArrow">
              <a:avLst>
                <a:gd name="adj1" fmla="val 75000"/>
                <a:gd name="adj2" fmla="val 50000"/>
              </a:avLst>
            </a:prstGeom>
            <a:solidFill>
              <a:srgbClr val="CFD7E7">
                <a:alpha val="89803"/>
              </a:srgbClr>
            </a:solidFill>
            <a:ln w="1587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txBox="1"/>
            <p:nvPr/>
          </p:nvSpPr>
          <p:spPr>
            <a:xfrm>
              <a:off x="4461732" y="254012"/>
              <a:ext cx="3210001" cy="1869266"/>
            </a:xfrm>
            <a:prstGeom prst="rect">
              <a:avLst/>
            </a:prstGeom>
            <a:noFill/>
            <a:ln>
              <a:noFill/>
            </a:ln>
          </p:spPr>
          <p:txBody>
            <a:bodyPr spcFirstLastPara="1" wrap="square" lIns="12050" tIns="12050" rIns="12050" bIns="12050" anchor="t" anchorCtr="0">
              <a:noAutofit/>
            </a:bodyPr>
            <a:lstStyle/>
            <a:p>
              <a:pPr marL="171450" marR="0" lvl="1" indent="-50800" algn="l" rtl="0">
                <a:lnSpc>
                  <a:spcPct val="90000"/>
                </a:lnSpc>
                <a:spcBef>
                  <a:spcPts val="0"/>
                </a:spcBef>
                <a:spcAft>
                  <a:spcPts val="0"/>
                </a:spcAft>
                <a:buClr>
                  <a:schemeClr val="dk1"/>
                </a:buClr>
                <a:buSzPts val="1900"/>
                <a:buFont typeface="Candara"/>
                <a:buNone/>
              </a:pPr>
              <a:endParaRPr sz="1900" b="1" i="0" u="none" strike="noStrike" cap="none" dirty="0">
                <a:solidFill>
                  <a:schemeClr val="dk1"/>
                </a:solidFill>
                <a:latin typeface="Candara"/>
                <a:ea typeface="Candara"/>
                <a:cs typeface="Candara"/>
                <a:sym typeface="Candara"/>
              </a:endParaRPr>
            </a:p>
            <a:p>
              <a:pPr marL="171450" lvl="1" indent="-171450">
                <a:lnSpc>
                  <a:spcPct val="90000"/>
                </a:lnSpc>
                <a:spcBef>
                  <a:spcPts val="285"/>
                </a:spcBef>
                <a:buClr>
                  <a:schemeClr val="dk1"/>
                </a:buClr>
                <a:buSzPts val="1800"/>
                <a:buFont typeface="Candara"/>
                <a:buChar char="•"/>
              </a:pPr>
              <a:r>
                <a:rPr lang="it-IT" sz="1800" b="1" i="0" u="none" strike="noStrike" cap="none" dirty="0">
                  <a:solidFill>
                    <a:schemeClr val="dk1"/>
                  </a:solidFill>
                  <a:latin typeface="Candara"/>
                  <a:ea typeface="Candara"/>
                  <a:cs typeface="Candara"/>
                  <a:sym typeface="Candara"/>
                </a:rPr>
                <a:t>Risorse complessive </a:t>
              </a:r>
              <a:endParaRPr lang="it-IT" sz="1800" b="1" i="0" u="none" strike="noStrike" cap="none" dirty="0" smtClean="0">
                <a:solidFill>
                  <a:schemeClr val="dk1"/>
                </a:solidFill>
                <a:latin typeface="Candara"/>
                <a:ea typeface="Candara"/>
                <a:cs typeface="Candara"/>
                <a:sym typeface="Candara"/>
              </a:endParaRPr>
            </a:p>
            <a:p>
              <a:pPr lvl="1">
                <a:lnSpc>
                  <a:spcPct val="90000"/>
                </a:lnSpc>
                <a:spcBef>
                  <a:spcPts val="285"/>
                </a:spcBef>
                <a:buClr>
                  <a:schemeClr val="dk1"/>
                </a:buClr>
                <a:buSzPts val="1800"/>
              </a:pPr>
              <a:r>
                <a:rPr lang="it-IT" sz="1800" b="1" dirty="0">
                  <a:solidFill>
                    <a:schemeClr val="dk1"/>
                  </a:solidFill>
                  <a:latin typeface="Candara"/>
                  <a:ea typeface="Candara"/>
                  <a:cs typeface="Candara"/>
                  <a:sym typeface="Candara"/>
                </a:rPr>
                <a:t> </a:t>
              </a:r>
              <a:r>
                <a:rPr lang="it-IT" sz="1800" b="0" i="0" u="none" strike="noStrike" cap="none" dirty="0" smtClean="0">
                  <a:solidFill>
                    <a:schemeClr val="dk1"/>
                  </a:solidFill>
                  <a:latin typeface="Candara"/>
                  <a:ea typeface="Candara"/>
                  <a:cs typeface="Candara"/>
                  <a:sym typeface="Candara"/>
                </a:rPr>
                <a:t>(</a:t>
              </a:r>
              <a:r>
                <a:rPr lang="it-IT" sz="1800" b="0" i="0" u="none" strike="noStrike" cap="none" dirty="0">
                  <a:solidFill>
                    <a:schemeClr val="dk1"/>
                  </a:solidFill>
                  <a:latin typeface="Candara"/>
                  <a:ea typeface="Candara"/>
                  <a:cs typeface="Candara"/>
                  <a:sym typeface="Candara"/>
                </a:rPr>
                <a:t>assegnate </a:t>
              </a:r>
              <a:r>
                <a:rPr lang="it-IT" sz="1800" b="0" i="0" u="none" strike="noStrike" cap="none" dirty="0" smtClean="0">
                  <a:solidFill>
                    <a:schemeClr val="dk1"/>
                  </a:solidFill>
                  <a:latin typeface="Candara"/>
                  <a:ea typeface="Candara"/>
                  <a:cs typeface="Candara"/>
                  <a:sym typeface="Candara"/>
                </a:rPr>
                <a:t>con </a:t>
              </a:r>
              <a:r>
                <a:rPr lang="it-IT" sz="1800" dirty="0">
                  <a:solidFill>
                    <a:schemeClr val="dk1"/>
                  </a:solidFill>
                  <a:latin typeface="Candara"/>
                  <a:ea typeface="Candara"/>
                  <a:cs typeface="Candara"/>
                  <a:sym typeface="Candara"/>
                </a:rPr>
                <a:t>D.M. </a:t>
              </a:r>
              <a:r>
                <a:rPr lang="it-IT" sz="1800" dirty="0" smtClean="0">
                  <a:solidFill>
                    <a:schemeClr val="dk1"/>
                  </a:solidFill>
                  <a:latin typeface="Candara"/>
                  <a:ea typeface="Candara"/>
                  <a:cs typeface="Candara"/>
                </a:rPr>
                <a:t>141/2022</a:t>
              </a:r>
              <a:r>
                <a:rPr lang="it-IT" sz="1800" b="0" i="0" u="none" strike="noStrike" cap="none" dirty="0" smtClean="0">
                  <a:solidFill>
                    <a:schemeClr val="dk1"/>
                  </a:solidFill>
                  <a:latin typeface="Candara"/>
                  <a:ea typeface="Candara"/>
                  <a:cs typeface="Candara"/>
                  <a:sym typeface="Candara"/>
                </a:rPr>
                <a:t>): </a:t>
              </a:r>
              <a:r>
                <a:rPr lang="it-IT" sz="1900" b="0" i="0" u="none" strike="noStrike" cap="none" dirty="0" smtClean="0">
                  <a:solidFill>
                    <a:schemeClr val="dk1"/>
                  </a:solidFill>
                  <a:latin typeface="Candara"/>
                  <a:ea typeface="Candara"/>
                  <a:cs typeface="Candara"/>
                  <a:sym typeface="Candara"/>
                </a:rPr>
                <a:t> </a:t>
              </a:r>
            </a:p>
            <a:p>
              <a:pPr lvl="1">
                <a:lnSpc>
                  <a:spcPct val="90000"/>
                </a:lnSpc>
                <a:spcBef>
                  <a:spcPts val="285"/>
                </a:spcBef>
                <a:buClr>
                  <a:schemeClr val="dk1"/>
                </a:buClr>
                <a:buSzPts val="1800"/>
              </a:pPr>
              <a:endParaRPr lang="it-IT" sz="800" dirty="0" smtClean="0">
                <a:solidFill>
                  <a:schemeClr val="dk1"/>
                </a:solidFill>
                <a:latin typeface="Candara"/>
                <a:ea typeface="Candara"/>
                <a:cs typeface="Candara"/>
                <a:sym typeface="Candara"/>
              </a:endParaRPr>
            </a:p>
            <a:p>
              <a:pPr lvl="1">
                <a:lnSpc>
                  <a:spcPct val="90000"/>
                </a:lnSpc>
                <a:spcBef>
                  <a:spcPts val="285"/>
                </a:spcBef>
                <a:buClr>
                  <a:schemeClr val="dk1"/>
                </a:buClr>
                <a:buSzPts val="1800"/>
              </a:pPr>
              <a:r>
                <a:rPr lang="it-IT" sz="2400" b="1" i="0" u="none" strike="noStrike" cap="none" dirty="0" smtClean="0">
                  <a:solidFill>
                    <a:schemeClr val="dk1"/>
                  </a:solidFill>
                  <a:latin typeface="Candara"/>
                  <a:ea typeface="Candara"/>
                  <a:cs typeface="Candara"/>
                  <a:sym typeface="Candara"/>
                </a:rPr>
                <a:t>   €</a:t>
              </a:r>
              <a:r>
                <a:rPr lang="it-IT" sz="2400" dirty="0"/>
                <a:t>1.839.764,00</a:t>
              </a:r>
              <a:endParaRPr sz="2400" b="1" dirty="0">
                <a:solidFill>
                  <a:schemeClr val="dk1"/>
                </a:solidFill>
                <a:latin typeface="Candara"/>
                <a:ea typeface="Candara"/>
                <a:cs typeface="Candara"/>
              </a:endParaRPr>
            </a:p>
          </p:txBody>
        </p:sp>
        <p:sp>
          <p:nvSpPr>
            <p:cNvPr id="148" name="Google Shape;148;p2"/>
            <p:cNvSpPr/>
            <p:nvPr/>
          </p:nvSpPr>
          <p:spPr>
            <a:xfrm>
              <a:off x="-2193" y="-69871"/>
              <a:ext cx="2720310" cy="2232247"/>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txBox="1"/>
            <p:nvPr/>
          </p:nvSpPr>
          <p:spPr>
            <a:xfrm>
              <a:off x="-54484" y="58643"/>
              <a:ext cx="2727092" cy="2014309"/>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chemeClr val="lt1"/>
                </a:buClr>
                <a:buSzPts val="3500"/>
                <a:buFont typeface="Candara"/>
                <a:buNone/>
              </a:pPr>
              <a:r>
                <a:rPr lang="it-IT" sz="3500" dirty="0">
                  <a:solidFill>
                    <a:schemeClr val="lt1"/>
                  </a:solidFill>
                  <a:latin typeface="Candara"/>
                  <a:ea typeface="Candara"/>
                  <a:cs typeface="Candara"/>
                  <a:sym typeface="Candara"/>
                </a:rPr>
                <a:t>Accordo di Programma </a:t>
              </a:r>
              <a:r>
                <a:rPr lang="it-IT" sz="3500" dirty="0" smtClean="0">
                  <a:solidFill>
                    <a:schemeClr val="lt1"/>
                  </a:solidFill>
                  <a:latin typeface="Candara"/>
                  <a:ea typeface="Candara"/>
                  <a:cs typeface="Candara"/>
                  <a:sym typeface="Candara"/>
                </a:rPr>
                <a:t>2024</a:t>
              </a:r>
              <a:endParaRPr dirty="0"/>
            </a:p>
          </p:txBody>
        </p:sp>
      </p:gr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aphicFrame>
        <p:nvGraphicFramePr>
          <p:cNvPr id="389" name="Google Shape;389;p20"/>
          <p:cNvGraphicFramePr/>
          <p:nvPr>
            <p:extLst>
              <p:ext uri="{D42A27DB-BD31-4B8C-83A1-F6EECF244321}">
                <p14:modId xmlns:p14="http://schemas.microsoft.com/office/powerpoint/2010/main" val="598808432"/>
              </p:ext>
            </p:extLst>
          </p:nvPr>
        </p:nvGraphicFramePr>
        <p:xfrm>
          <a:off x="871538" y="1828936"/>
          <a:ext cx="7408875" cy="2331770"/>
        </p:xfrm>
        <a:graphic>
          <a:graphicData uri="http://schemas.openxmlformats.org/drawingml/2006/table">
            <a:tbl>
              <a:tblPr firstRow="1" bandRow="1">
                <a:noFill/>
                <a:tableStyleId>{0D08800F-12DD-42AD-B5E8-A7F0F86C8AEF}</a:tableStyleId>
              </a:tblPr>
              <a:tblGrid>
                <a:gridCol w="5832650"/>
                <a:gridCol w="1576225"/>
              </a:tblGrid>
              <a:tr h="370850">
                <a:tc>
                  <a:txBody>
                    <a:bodyPr/>
                    <a:lstStyle/>
                    <a:p>
                      <a:pPr marL="0" marR="0" lvl="0" indent="0" algn="l" rtl="0">
                        <a:spcBef>
                          <a:spcPts val="0"/>
                        </a:spcBef>
                        <a:spcAft>
                          <a:spcPts val="0"/>
                        </a:spcAft>
                        <a:buNone/>
                      </a:pPr>
                      <a:r>
                        <a:rPr lang="it-IT" sz="1800" dirty="0"/>
                        <a:t>Criterio</a:t>
                      </a:r>
                      <a:endParaRPr dirty="0"/>
                    </a:p>
                  </a:txBody>
                  <a:tcPr marL="91450" marR="91450" marT="45725" marB="45725"/>
                </a:tc>
                <a:tc>
                  <a:txBody>
                    <a:bodyPr/>
                    <a:lstStyle/>
                    <a:p>
                      <a:pPr marL="0" marR="0" lvl="0" indent="0" algn="l" rtl="0">
                        <a:spcBef>
                          <a:spcPts val="0"/>
                        </a:spcBef>
                        <a:spcAft>
                          <a:spcPts val="0"/>
                        </a:spcAft>
                        <a:buNone/>
                      </a:pPr>
                      <a:r>
                        <a:rPr lang="it-IT" sz="1800" dirty="0"/>
                        <a:t>Punteggio massimo</a:t>
                      </a:r>
                      <a:endParaRPr dirty="0"/>
                    </a:p>
                  </a:txBody>
                  <a:tcPr marL="91450" marR="91450" marT="45725" marB="45725"/>
                </a:tc>
              </a:tr>
              <a:tr h="370850">
                <a:tc>
                  <a:txBody>
                    <a:bodyPr/>
                    <a:lstStyle/>
                    <a:p>
                      <a:pPr marL="0" marR="0" lvl="0" indent="0" algn="l" rtl="0">
                        <a:spcBef>
                          <a:spcPts val="0"/>
                        </a:spcBef>
                        <a:spcAft>
                          <a:spcPts val="0"/>
                        </a:spcAft>
                        <a:buNone/>
                      </a:pPr>
                      <a:r>
                        <a:rPr lang="it-IT" sz="1600" dirty="0"/>
                        <a:t>8. </a:t>
                      </a:r>
                      <a:r>
                        <a:rPr lang="it-IT" sz="1600" dirty="0" smtClean="0"/>
                        <a:t>Coinvolgimento attivo e partecipativo dei volontari nella realizzazione del progetto</a:t>
                      </a:r>
                      <a:endParaRPr sz="1500" dirty="0"/>
                    </a:p>
                  </a:txBody>
                  <a:tcPr marL="91450" marR="91450" marT="45725" marB="45725"/>
                </a:tc>
                <a:tc>
                  <a:txBody>
                    <a:bodyPr/>
                    <a:lstStyle/>
                    <a:p>
                      <a:pPr marL="0" marR="0" lvl="0" indent="0" algn="l" rtl="0">
                        <a:spcBef>
                          <a:spcPts val="0"/>
                        </a:spcBef>
                        <a:spcAft>
                          <a:spcPts val="0"/>
                        </a:spcAft>
                        <a:buNone/>
                      </a:pPr>
                      <a:r>
                        <a:rPr lang="it-IT" sz="1800" dirty="0" smtClean="0"/>
                        <a:t>15</a:t>
                      </a:r>
                      <a:endParaRPr dirty="0"/>
                    </a:p>
                  </a:txBody>
                  <a:tcPr marL="91450" marR="91450" marT="45725" marB="45725"/>
                </a:tc>
              </a:tr>
              <a:tr h="370850">
                <a:tc>
                  <a:txBody>
                    <a:bodyPr/>
                    <a:lstStyle/>
                    <a:p>
                      <a:pPr marL="0" marR="0" lvl="0" indent="0" algn="l" rtl="0">
                        <a:spcBef>
                          <a:spcPts val="0"/>
                        </a:spcBef>
                        <a:spcAft>
                          <a:spcPts val="0"/>
                        </a:spcAft>
                        <a:buNone/>
                      </a:pPr>
                      <a:r>
                        <a:rPr lang="it-IT" sz="1600" dirty="0" smtClean="0"/>
                        <a:t>9. Cofinanziamento</a:t>
                      </a:r>
                      <a:endParaRPr sz="1500" dirty="0"/>
                    </a:p>
                  </a:txBody>
                  <a:tcPr marL="91450" marR="91450" marT="45725" marB="45725"/>
                </a:tc>
                <a:tc>
                  <a:txBody>
                    <a:bodyPr/>
                    <a:lstStyle/>
                    <a:p>
                      <a:pPr marL="0" marR="0" lvl="0" indent="0" algn="l" rtl="0">
                        <a:spcBef>
                          <a:spcPts val="0"/>
                        </a:spcBef>
                        <a:spcAft>
                          <a:spcPts val="0"/>
                        </a:spcAft>
                        <a:buNone/>
                      </a:pPr>
                      <a:r>
                        <a:rPr lang="it-IT" sz="1800" smtClean="0"/>
                        <a:t>5</a:t>
                      </a:r>
                      <a:endParaRPr dirty="0"/>
                    </a:p>
                  </a:txBody>
                  <a:tcPr marL="91450" marR="91450" marT="45725" marB="45725"/>
                </a:tc>
              </a:tr>
              <a:tr h="370850">
                <a:tc>
                  <a:txBody>
                    <a:bodyPr/>
                    <a:lstStyle/>
                    <a:p>
                      <a:pPr marL="0" marR="0" lvl="0" indent="0" algn="l" rtl="0">
                        <a:spcBef>
                          <a:spcPts val="0"/>
                        </a:spcBef>
                        <a:spcAft>
                          <a:spcPts val="0"/>
                        </a:spcAft>
                        <a:buNone/>
                      </a:pPr>
                      <a:r>
                        <a:rPr lang="it-IT" sz="1600" dirty="0" smtClean="0"/>
                        <a:t>10. Correttezza Piano finanziario </a:t>
                      </a:r>
                      <a:endParaRPr sz="1500" dirty="0"/>
                    </a:p>
                  </a:txBody>
                  <a:tcPr marL="91450" marR="91450" marT="45725" marB="45725"/>
                </a:tc>
                <a:tc>
                  <a:txBody>
                    <a:bodyPr/>
                    <a:lstStyle/>
                    <a:p>
                      <a:pPr marL="0" marR="0" lvl="0" indent="0" algn="l" rtl="0">
                        <a:spcBef>
                          <a:spcPts val="0"/>
                        </a:spcBef>
                        <a:spcAft>
                          <a:spcPts val="0"/>
                        </a:spcAft>
                        <a:buNone/>
                      </a:pPr>
                      <a:r>
                        <a:rPr lang="it-IT" sz="1800" dirty="0" smtClean="0"/>
                        <a:t>10</a:t>
                      </a:r>
                      <a:endParaRPr dirty="0"/>
                    </a:p>
                  </a:txBody>
                  <a:tcPr marL="91450" marR="91450" marT="45725" marB="45725"/>
                </a:tc>
              </a:tr>
              <a:tr h="370850">
                <a:tc>
                  <a:txBody>
                    <a:bodyPr/>
                    <a:lstStyle/>
                    <a:p>
                      <a:pPr marL="0" marR="0" lvl="0" indent="0" algn="l" rtl="0">
                        <a:spcBef>
                          <a:spcPts val="0"/>
                        </a:spcBef>
                        <a:spcAft>
                          <a:spcPts val="0"/>
                        </a:spcAft>
                        <a:buNone/>
                      </a:pPr>
                      <a:r>
                        <a:rPr lang="it-IT" sz="1600" dirty="0" smtClean="0"/>
                        <a:t>11. Sostenibilità futura</a:t>
                      </a:r>
                      <a:endParaRPr sz="1500" dirty="0"/>
                    </a:p>
                  </a:txBody>
                  <a:tcPr marL="91450" marR="91450" marT="45725" marB="45725"/>
                </a:tc>
                <a:tc>
                  <a:txBody>
                    <a:bodyPr/>
                    <a:lstStyle/>
                    <a:p>
                      <a:pPr marL="0" marR="0" lvl="0" indent="0" algn="l" rtl="0">
                        <a:spcBef>
                          <a:spcPts val="0"/>
                        </a:spcBef>
                        <a:spcAft>
                          <a:spcPts val="0"/>
                        </a:spcAft>
                        <a:buNone/>
                      </a:pPr>
                      <a:r>
                        <a:rPr lang="it-IT" sz="1800" dirty="0" smtClean="0"/>
                        <a:t>3</a:t>
                      </a:r>
                      <a:endParaRPr dirty="0"/>
                    </a:p>
                  </a:txBody>
                  <a:tcPr marL="91450" marR="91450" marT="45725" marB="45725"/>
                </a:tc>
              </a:tr>
            </a:tbl>
          </a:graphicData>
        </a:graphic>
      </p:graphicFrame>
      <p:sp>
        <p:nvSpPr>
          <p:cNvPr id="390" name="Google Shape;390;p2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Criteri di valutazione</a:t>
            </a:r>
            <a:br>
              <a:rPr lang="it-IT" dirty="0"/>
            </a:br>
            <a:r>
              <a:rPr lang="it-IT" sz="2200" dirty="0"/>
              <a:t>(punto </a:t>
            </a:r>
            <a:r>
              <a:rPr lang="it-IT" sz="2200" dirty="0" smtClean="0"/>
              <a:t>12, </a:t>
            </a:r>
            <a:r>
              <a:rPr lang="it-IT" sz="2200" dirty="0"/>
              <a:t>Allegato B DGR </a:t>
            </a:r>
            <a:r>
              <a:rPr lang="it-IT" sz="2200" dirty="0" smtClean="0"/>
              <a:t>493/2024)</a:t>
            </a:r>
            <a:endParaRPr dirty="0"/>
          </a:p>
        </p:txBody>
      </p:sp>
      <p:sp>
        <p:nvSpPr>
          <p:cNvPr id="391" name="Google Shape;391;p20"/>
          <p:cNvSpPr txBox="1"/>
          <p:nvPr/>
        </p:nvSpPr>
        <p:spPr>
          <a:xfrm>
            <a:off x="5796136" y="4213568"/>
            <a:ext cx="2484264" cy="646331"/>
          </a:xfrm>
          <a:prstGeom prst="rect">
            <a:avLst/>
          </a:prstGeom>
          <a:solidFill>
            <a:srgbClr val="D6E3BC"/>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dk2"/>
                </a:solidFill>
                <a:latin typeface="Candara"/>
                <a:ea typeface="Candara"/>
                <a:cs typeface="Candara"/>
                <a:sym typeface="Candara"/>
              </a:rPr>
              <a:t>Tot. 100</a:t>
            </a:r>
            <a:endParaRPr/>
          </a:p>
          <a:p>
            <a:pPr marL="0" marR="0" lvl="0" indent="0" algn="r" rtl="0">
              <a:spcBef>
                <a:spcPts val="0"/>
              </a:spcBef>
              <a:spcAft>
                <a:spcPts val="0"/>
              </a:spcAft>
              <a:buNone/>
            </a:pPr>
            <a:r>
              <a:rPr lang="it-IT" sz="1800" b="1">
                <a:solidFill>
                  <a:schemeClr val="dk2"/>
                </a:solidFill>
                <a:latin typeface="Candara"/>
                <a:ea typeface="Candara"/>
                <a:cs typeface="Candara"/>
                <a:sym typeface="Candara"/>
              </a:rPr>
              <a:t>Punteggio minimo: 60</a:t>
            </a:r>
            <a:endParaRPr/>
          </a:p>
        </p:txBody>
      </p:sp>
      <p:sp>
        <p:nvSpPr>
          <p:cNvPr id="392" name="Google Shape;392;p20"/>
          <p:cNvSpPr txBox="1"/>
          <p:nvPr/>
        </p:nvSpPr>
        <p:spPr>
          <a:xfrm>
            <a:off x="871538" y="4890611"/>
            <a:ext cx="7408862" cy="1754286"/>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chemeClr val="dk2"/>
                </a:solidFill>
                <a:latin typeface="Candara"/>
                <a:ea typeface="Candara"/>
                <a:cs typeface="Candara"/>
                <a:sym typeface="Candara"/>
              </a:rPr>
              <a:t>A parità di punteggio</a:t>
            </a:r>
            <a:r>
              <a:rPr lang="it-IT" sz="1800" b="1" dirty="0" smtClean="0">
                <a:solidFill>
                  <a:schemeClr val="dk2"/>
                </a:solidFill>
                <a:latin typeface="Candara"/>
                <a:ea typeface="Candara"/>
                <a:cs typeface="Candara"/>
                <a:sym typeface="Candara"/>
              </a:rPr>
              <a:t>:</a:t>
            </a:r>
          </a:p>
          <a:p>
            <a:pPr lvl="0"/>
            <a:r>
              <a:rPr lang="it-IT" sz="1800" dirty="0" smtClean="0">
                <a:solidFill>
                  <a:schemeClr val="dk2"/>
                </a:solidFill>
                <a:latin typeface="Candara"/>
                <a:ea typeface="Candara"/>
                <a:cs typeface="Candara"/>
                <a:sym typeface="Candara"/>
              </a:rPr>
              <a:t>- Per progetti </a:t>
            </a:r>
            <a:r>
              <a:rPr lang="it-IT" sz="1800" dirty="0">
                <a:solidFill>
                  <a:schemeClr val="dk2"/>
                </a:solidFill>
                <a:latin typeface="Candara"/>
                <a:ea typeface="Candara"/>
                <a:cs typeface="Candara"/>
                <a:sym typeface="Candara"/>
              </a:rPr>
              <a:t>a  </a:t>
            </a:r>
            <a:r>
              <a:rPr lang="it-IT" sz="1800" dirty="0">
                <a:solidFill>
                  <a:schemeClr val="dk2"/>
                </a:solidFill>
                <a:latin typeface="Candara"/>
                <a:ea typeface="Candara"/>
                <a:cs typeface="Candara"/>
              </a:rPr>
              <a:t>valenza </a:t>
            </a:r>
            <a:r>
              <a:rPr lang="it-IT" sz="1800" b="1" dirty="0">
                <a:solidFill>
                  <a:schemeClr val="dk2"/>
                </a:solidFill>
                <a:latin typeface="Candara"/>
                <a:ea typeface="Candara"/>
                <a:cs typeface="Candara"/>
              </a:rPr>
              <a:t>comunale e/o sovracomunale </a:t>
            </a:r>
            <a:r>
              <a:rPr lang="it-IT" sz="1800" dirty="0" smtClean="0">
                <a:solidFill>
                  <a:schemeClr val="dk2"/>
                </a:solidFill>
                <a:latin typeface="Candara"/>
                <a:ea typeface="Candara"/>
                <a:cs typeface="Candara"/>
                <a:sym typeface="Candara"/>
              </a:rPr>
              <a:t>prevale </a:t>
            </a:r>
            <a:r>
              <a:rPr lang="it-IT" sz="1800" dirty="0">
                <a:solidFill>
                  <a:schemeClr val="dk2"/>
                </a:solidFill>
                <a:latin typeface="Candara"/>
                <a:ea typeface="Candara"/>
                <a:cs typeface="Candara"/>
                <a:sym typeface="Candara"/>
              </a:rPr>
              <a:t>valutazione più alta al </a:t>
            </a:r>
            <a:r>
              <a:rPr lang="it-IT" sz="1800" dirty="0">
                <a:solidFill>
                  <a:srgbClr val="FF0000"/>
                </a:solidFill>
                <a:latin typeface="Candara"/>
                <a:ea typeface="Candara"/>
                <a:cs typeface="Candara"/>
                <a:sym typeface="Candara"/>
              </a:rPr>
              <a:t>criterio n. </a:t>
            </a:r>
            <a:r>
              <a:rPr lang="it-IT" sz="1800" dirty="0" smtClean="0">
                <a:solidFill>
                  <a:srgbClr val="FF0000"/>
                </a:solidFill>
                <a:latin typeface="Candara"/>
                <a:ea typeface="Candara"/>
                <a:cs typeface="Candara"/>
                <a:sym typeface="Candara"/>
              </a:rPr>
              <a:t>8</a:t>
            </a:r>
            <a:endParaRPr sz="1800" dirty="0">
              <a:solidFill>
                <a:schemeClr val="dk2"/>
              </a:solidFill>
              <a:latin typeface="Candara"/>
              <a:ea typeface="Candara"/>
              <a:cs typeface="Candara"/>
              <a:sym typeface="Candara"/>
            </a:endParaRPr>
          </a:p>
          <a:p>
            <a:r>
              <a:rPr lang="it-IT" sz="1800" dirty="0" smtClean="0">
                <a:solidFill>
                  <a:schemeClr val="dk2"/>
                </a:solidFill>
                <a:latin typeface="Candara"/>
                <a:ea typeface="Candara"/>
                <a:cs typeface="Candara"/>
                <a:sym typeface="Candara"/>
              </a:rPr>
              <a:t>- Per </a:t>
            </a:r>
            <a:r>
              <a:rPr lang="it-IT" sz="1800" dirty="0">
                <a:solidFill>
                  <a:schemeClr val="dk2"/>
                </a:solidFill>
                <a:latin typeface="Candara"/>
                <a:ea typeface="Candara"/>
                <a:cs typeface="Candara"/>
                <a:sym typeface="Candara"/>
              </a:rPr>
              <a:t>progetti </a:t>
            </a:r>
            <a:r>
              <a:rPr lang="it-IT" sz="1800" dirty="0">
                <a:solidFill>
                  <a:schemeClr val="dk2"/>
                </a:solidFill>
                <a:latin typeface="Candara"/>
                <a:ea typeface="Candara"/>
                <a:cs typeface="Candara"/>
              </a:rPr>
              <a:t>valenza </a:t>
            </a:r>
            <a:r>
              <a:rPr lang="it-IT" sz="1800" b="1" dirty="0">
                <a:solidFill>
                  <a:schemeClr val="dk2"/>
                </a:solidFill>
                <a:latin typeface="Candara"/>
                <a:ea typeface="Candara"/>
                <a:cs typeface="Candara"/>
              </a:rPr>
              <a:t>interprovinciale e/o regionale</a:t>
            </a:r>
            <a:r>
              <a:rPr lang="it-IT" sz="1800" b="1" dirty="0">
                <a:solidFill>
                  <a:schemeClr val="dk2"/>
                </a:solidFill>
                <a:latin typeface="Candara"/>
                <a:ea typeface="Candara"/>
                <a:cs typeface="Candara"/>
                <a:sym typeface="Candara"/>
              </a:rPr>
              <a:t> </a:t>
            </a:r>
            <a:r>
              <a:rPr lang="it-IT" sz="1800" dirty="0">
                <a:solidFill>
                  <a:schemeClr val="dk2"/>
                </a:solidFill>
                <a:latin typeface="Candara"/>
                <a:ea typeface="Candara"/>
                <a:cs typeface="Candara"/>
                <a:sym typeface="Candara"/>
              </a:rPr>
              <a:t>prevale valutazione più alta al </a:t>
            </a:r>
            <a:r>
              <a:rPr lang="it-IT" sz="1800" dirty="0">
                <a:solidFill>
                  <a:srgbClr val="FF0000"/>
                </a:solidFill>
                <a:latin typeface="Candara"/>
                <a:ea typeface="Candara"/>
                <a:cs typeface="Candara"/>
                <a:sym typeface="Candara"/>
              </a:rPr>
              <a:t>criterio n. </a:t>
            </a:r>
            <a:r>
              <a:rPr lang="it-IT" sz="1800" dirty="0" smtClean="0">
                <a:solidFill>
                  <a:srgbClr val="FF0000"/>
                </a:solidFill>
                <a:latin typeface="Candara"/>
                <a:ea typeface="Candara"/>
                <a:cs typeface="Candara"/>
                <a:sym typeface="Candara"/>
              </a:rPr>
              <a:t>7</a:t>
            </a:r>
          </a:p>
          <a:p>
            <a:r>
              <a:rPr lang="it-IT" sz="1800" dirty="0" smtClean="0">
                <a:solidFill>
                  <a:schemeClr val="dk2"/>
                </a:solidFill>
                <a:latin typeface="Candara"/>
                <a:ea typeface="Candara"/>
                <a:cs typeface="Candara"/>
              </a:rPr>
              <a:t>- Nel </a:t>
            </a:r>
            <a:r>
              <a:rPr lang="it-IT" sz="1800" dirty="0">
                <a:solidFill>
                  <a:schemeClr val="dk2"/>
                </a:solidFill>
                <a:latin typeface="Candara"/>
                <a:ea typeface="Candara"/>
                <a:cs typeface="Candara"/>
              </a:rPr>
              <a:t>caso di ulteriore parità, per il criterio di cui al punto 9</a:t>
            </a:r>
            <a:r>
              <a:rPr lang="it-IT" sz="1800" dirty="0" smtClean="0">
                <a:solidFill>
                  <a:schemeClr val="dk2"/>
                </a:solidFill>
                <a:latin typeface="Candara"/>
                <a:ea typeface="Candara"/>
                <a:cs typeface="Candara"/>
              </a:rPr>
              <a:t>.</a:t>
            </a:r>
            <a:endParaRPr lang="it-IT" sz="1800" dirty="0">
              <a:solidFill>
                <a:schemeClr val="dk2"/>
              </a:solidFill>
              <a:latin typeface="Candara"/>
              <a:ea typeface="Candara"/>
              <a:cs typeface="Candara"/>
            </a:endParaRPr>
          </a:p>
        </p:txBody>
      </p:sp>
      <p:cxnSp>
        <p:nvCxnSpPr>
          <p:cNvPr id="393" name="Google Shape;393;p20"/>
          <p:cNvCxnSpPr/>
          <p:nvPr/>
        </p:nvCxnSpPr>
        <p:spPr>
          <a:xfrm>
            <a:off x="6192168" y="4536733"/>
            <a:ext cx="2088232" cy="0"/>
          </a:xfrm>
          <a:prstGeom prst="straightConnector1">
            <a:avLst/>
          </a:prstGeom>
          <a:noFill/>
          <a:ln w="9525" cap="flat" cmpd="sng">
            <a:solidFill>
              <a:schemeClr val="accent1"/>
            </a:solidFill>
            <a:prstDash val="solid"/>
            <a:round/>
            <a:headEnd type="none" w="sm" len="sm"/>
            <a:tailEnd type="none" w="sm" len="sm"/>
          </a:ln>
        </p:spPr>
      </p:cxnSp>
      <p:pic>
        <p:nvPicPr>
          <p:cNvPr id="394" name="Google Shape;394;p20" descr="Lampadina"/>
          <p:cNvPicPr preferRelativeResize="0"/>
          <p:nvPr/>
        </p:nvPicPr>
        <p:blipFill rotWithShape="1">
          <a:blip r:embed="rId3">
            <a:alphaModFix/>
          </a:blip>
          <a:srcRect/>
          <a:stretch/>
        </p:blipFill>
        <p:spPr>
          <a:xfrm>
            <a:off x="54298" y="5359134"/>
            <a:ext cx="817240" cy="817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1"/>
          <p:cNvSpPr txBox="1">
            <a:spLocks noGrp="1"/>
          </p:cNvSpPr>
          <p:nvPr>
            <p:ph type="body" idx="1"/>
          </p:nvPr>
        </p:nvSpPr>
        <p:spPr>
          <a:xfrm>
            <a:off x="301752" y="2221992"/>
            <a:ext cx="8518720" cy="46360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1860"/>
              <a:buNone/>
            </a:pPr>
            <a:r>
              <a:rPr lang="it-IT" sz="1860" b="1" dirty="0" smtClean="0"/>
              <a:t>Nel caso in cui il beneficiario:</a:t>
            </a:r>
            <a:endParaRPr dirty="0"/>
          </a:p>
          <a:p>
            <a:pPr marL="274320" lvl="0" indent="-274320" algn="just">
              <a:lnSpc>
                <a:spcPct val="80000"/>
              </a:lnSpc>
              <a:spcBef>
                <a:spcPts val="372"/>
              </a:spcBef>
              <a:buSzPts val="1860"/>
              <a:buFont typeface="Noto Sans Symbols"/>
              <a:buChar char="❑"/>
            </a:pPr>
            <a:r>
              <a:rPr lang="it-IT" sz="2000" dirty="0">
                <a:effectLst>
                  <a:outerShdw blurRad="38100" dist="38100" dir="2700000" algn="tl">
                    <a:srgbClr val="000000">
                      <a:alpha val="43137"/>
                    </a:srgbClr>
                  </a:outerShdw>
                </a:effectLst>
              </a:rPr>
              <a:t>perda i requisiti </a:t>
            </a:r>
            <a:r>
              <a:rPr lang="it-IT" sz="2000" dirty="0"/>
              <a:t>soggettivi di legittimazione previsti per la partecipazione al presente avviso o per l’esecuzione delle attività di progetto; </a:t>
            </a:r>
            <a:endParaRPr lang="it-IT" sz="2000" dirty="0" smtClean="0"/>
          </a:p>
          <a:p>
            <a:pPr marL="274320" lvl="0" indent="-274320" algn="just">
              <a:lnSpc>
                <a:spcPct val="80000"/>
              </a:lnSpc>
              <a:spcBef>
                <a:spcPts val="372"/>
              </a:spcBef>
              <a:buSzPts val="1860"/>
              <a:buFont typeface="Noto Sans Symbols"/>
              <a:buChar char="❑"/>
            </a:pPr>
            <a:r>
              <a:rPr lang="it-IT" sz="2000" dirty="0" smtClean="0">
                <a:effectLst>
                  <a:outerShdw blurRad="38100" dist="38100" dir="2700000" algn="tl">
                    <a:srgbClr val="000000">
                      <a:alpha val="43137"/>
                    </a:srgbClr>
                  </a:outerShdw>
                </a:effectLst>
              </a:rPr>
              <a:t> </a:t>
            </a:r>
            <a:r>
              <a:rPr lang="it-IT" sz="2000" dirty="0">
                <a:effectLst>
                  <a:outerShdw blurRad="38100" dist="38100" dir="2700000" algn="tl">
                    <a:srgbClr val="000000">
                      <a:alpha val="43137"/>
                    </a:srgbClr>
                  </a:outerShdw>
                </a:effectLst>
              </a:rPr>
              <a:t>non </a:t>
            </a:r>
            <a:r>
              <a:rPr lang="it-IT" sz="2000" dirty="0"/>
              <a:t>sia </a:t>
            </a:r>
            <a:r>
              <a:rPr lang="it-IT" sz="2000" dirty="0">
                <a:effectLst>
                  <a:outerShdw blurRad="38100" dist="38100" dir="2700000" algn="tl">
                    <a:srgbClr val="000000">
                      <a:alpha val="43137"/>
                    </a:srgbClr>
                  </a:outerShdw>
                </a:effectLst>
              </a:rPr>
              <a:t>in regola </a:t>
            </a:r>
            <a:r>
              <a:rPr lang="it-IT" sz="2000" dirty="0"/>
              <a:t>con gli </a:t>
            </a:r>
            <a:r>
              <a:rPr lang="it-IT" sz="2000" dirty="0">
                <a:effectLst>
                  <a:outerShdw blurRad="38100" dist="38100" dir="2700000" algn="tl">
                    <a:srgbClr val="000000">
                      <a:alpha val="43137"/>
                    </a:srgbClr>
                  </a:outerShdw>
                </a:effectLst>
              </a:rPr>
              <a:t>obblighi assicurativi</a:t>
            </a:r>
            <a:r>
              <a:rPr lang="it-IT" sz="2000" dirty="0"/>
              <a:t> dei volontari; </a:t>
            </a:r>
          </a:p>
          <a:p>
            <a:pPr marL="274320" lvl="0" indent="-274320" algn="just">
              <a:lnSpc>
                <a:spcPct val="80000"/>
              </a:lnSpc>
              <a:spcBef>
                <a:spcPts val="372"/>
              </a:spcBef>
              <a:buSzPts val="1860"/>
              <a:buFont typeface="Noto Sans Symbols"/>
              <a:buChar char="❑"/>
            </a:pPr>
            <a:r>
              <a:rPr lang="it-IT" sz="2000" dirty="0" smtClean="0"/>
              <a:t>interrompa</a:t>
            </a:r>
            <a:r>
              <a:rPr lang="it-IT" sz="2000" dirty="0"/>
              <a:t>, modifichi o </a:t>
            </a:r>
            <a:r>
              <a:rPr lang="it-IT" sz="2000" dirty="0">
                <a:effectLst>
                  <a:outerShdw blurRad="38100" dist="38100" dir="2700000" algn="tl">
                    <a:srgbClr val="000000">
                      <a:alpha val="43137"/>
                    </a:srgbClr>
                  </a:outerShdw>
                </a:effectLst>
              </a:rPr>
              <a:t>non completi </a:t>
            </a:r>
            <a:r>
              <a:rPr lang="it-IT" sz="2000" dirty="0"/>
              <a:t>l’esecuzione e la realizzazione del </a:t>
            </a:r>
            <a:r>
              <a:rPr lang="it-IT" sz="2000" dirty="0">
                <a:effectLst>
                  <a:outerShdw blurRad="38100" dist="38100" dir="2700000" algn="tl">
                    <a:srgbClr val="000000">
                      <a:alpha val="43137"/>
                    </a:srgbClr>
                  </a:outerShdw>
                </a:effectLst>
              </a:rPr>
              <a:t>progetto</a:t>
            </a:r>
            <a:r>
              <a:rPr lang="it-IT" sz="2000" dirty="0"/>
              <a:t> finanziato </a:t>
            </a:r>
            <a:r>
              <a:rPr lang="it-IT" sz="2000" dirty="0" smtClean="0"/>
              <a:t>dall’Amministrazione</a:t>
            </a:r>
            <a:r>
              <a:rPr lang="it-IT" sz="2000" dirty="0"/>
              <a:t>; </a:t>
            </a:r>
            <a:r>
              <a:rPr lang="it-IT" sz="2000" dirty="0" smtClean="0"/>
              <a:t> </a:t>
            </a:r>
          </a:p>
          <a:p>
            <a:pPr marL="274320" lvl="0" indent="-274320" algn="just">
              <a:lnSpc>
                <a:spcPct val="80000"/>
              </a:lnSpc>
              <a:spcBef>
                <a:spcPts val="372"/>
              </a:spcBef>
              <a:buSzPts val="1860"/>
              <a:buFont typeface="Noto Sans Symbols"/>
              <a:buChar char="❑"/>
            </a:pPr>
            <a:r>
              <a:rPr lang="it-IT" sz="2000" dirty="0" smtClean="0"/>
              <a:t>compia </a:t>
            </a:r>
            <a:r>
              <a:rPr lang="it-IT" sz="2000" dirty="0"/>
              <a:t>gravi </a:t>
            </a:r>
            <a:r>
              <a:rPr lang="it-IT" sz="2000" dirty="0">
                <a:effectLst>
                  <a:outerShdw blurRad="38100" dist="38100" dir="2700000" algn="tl">
                    <a:srgbClr val="000000">
                      <a:alpha val="43137"/>
                    </a:srgbClr>
                  </a:outerShdw>
                </a:effectLst>
              </a:rPr>
              <a:t>inadempienze nell’attività di reporting </a:t>
            </a:r>
            <a:r>
              <a:rPr lang="it-IT" sz="2000" dirty="0"/>
              <a:t>(relazione semestrale e finale) e/o nella comunicazione dei dati inerenti il monitoraggio; </a:t>
            </a:r>
          </a:p>
          <a:p>
            <a:pPr marL="274320" lvl="0" indent="-274320" algn="just">
              <a:lnSpc>
                <a:spcPct val="80000"/>
              </a:lnSpc>
              <a:spcBef>
                <a:spcPts val="372"/>
              </a:spcBef>
              <a:buSzPts val="1860"/>
              <a:buFont typeface="Noto Sans Symbols"/>
              <a:buChar char="❑"/>
            </a:pPr>
            <a:r>
              <a:rPr lang="it-IT" sz="2000" dirty="0" smtClean="0"/>
              <a:t>compia </a:t>
            </a:r>
            <a:r>
              <a:rPr lang="it-IT" sz="2000" dirty="0"/>
              <a:t>gravi </a:t>
            </a:r>
            <a:r>
              <a:rPr lang="it-IT" sz="2000" dirty="0">
                <a:effectLst>
                  <a:outerShdw blurRad="38100" dist="38100" dir="2700000" algn="tl">
                    <a:srgbClr val="000000">
                      <a:alpha val="43137"/>
                    </a:srgbClr>
                  </a:outerShdw>
                </a:effectLst>
              </a:rPr>
              <a:t>irregolarità contabili</a:t>
            </a:r>
            <a:r>
              <a:rPr lang="it-IT" sz="2000" dirty="0"/>
              <a:t>, rilevate in sede di controllo della rendicontazione; </a:t>
            </a:r>
            <a:endParaRPr lang="it-IT" sz="2000" dirty="0" smtClean="0"/>
          </a:p>
          <a:p>
            <a:pPr marL="274320" lvl="0" indent="-274320" algn="just">
              <a:lnSpc>
                <a:spcPct val="80000"/>
              </a:lnSpc>
              <a:spcBef>
                <a:spcPts val="372"/>
              </a:spcBef>
              <a:buSzPts val="1860"/>
              <a:buFont typeface="Noto Sans Symbols"/>
              <a:buChar char="❑"/>
            </a:pPr>
            <a:r>
              <a:rPr lang="it-IT" sz="2000" dirty="0" smtClean="0"/>
              <a:t> </a:t>
            </a:r>
            <a:r>
              <a:rPr lang="it-IT" sz="2000" dirty="0"/>
              <a:t>eroghi le risorse per attività a favore di destinatari diversi da quelli previsti dal progetto; </a:t>
            </a:r>
            <a:endParaRPr lang="it-IT" sz="2000" dirty="0" smtClean="0"/>
          </a:p>
          <a:p>
            <a:pPr marL="274320" lvl="0" indent="-274320" algn="just">
              <a:lnSpc>
                <a:spcPct val="80000"/>
              </a:lnSpc>
              <a:spcBef>
                <a:spcPts val="372"/>
              </a:spcBef>
              <a:buSzPts val="1860"/>
              <a:buFont typeface="Noto Sans Symbols"/>
              <a:buChar char="❑"/>
            </a:pPr>
            <a:r>
              <a:rPr lang="it-IT" sz="2000" dirty="0" smtClean="0"/>
              <a:t> </a:t>
            </a:r>
            <a:r>
              <a:rPr lang="it-IT" sz="2000" dirty="0">
                <a:effectLst>
                  <a:outerShdw blurRad="38100" dist="38100" dir="2700000" algn="tl">
                    <a:srgbClr val="000000">
                      <a:alpha val="43137"/>
                    </a:srgbClr>
                  </a:outerShdw>
                </a:effectLst>
              </a:rPr>
              <a:t>non rispetti le regole di pubblicità</a:t>
            </a:r>
            <a:r>
              <a:rPr lang="it-IT" sz="2000" dirty="0"/>
              <a:t>; </a:t>
            </a:r>
          </a:p>
          <a:p>
            <a:pPr marL="274320" lvl="0" indent="-274320" algn="just">
              <a:lnSpc>
                <a:spcPct val="80000"/>
              </a:lnSpc>
              <a:spcBef>
                <a:spcPts val="372"/>
              </a:spcBef>
              <a:buSzPts val="1860"/>
              <a:buFont typeface="Noto Sans Symbols"/>
              <a:buChar char="❑"/>
            </a:pPr>
            <a:r>
              <a:rPr lang="it-IT" sz="2000" dirty="0" smtClean="0">
                <a:effectLst>
                  <a:outerShdw blurRad="38100" dist="38100" dir="2700000" algn="tl">
                    <a:srgbClr val="000000">
                      <a:alpha val="43137"/>
                    </a:srgbClr>
                  </a:outerShdw>
                </a:effectLst>
              </a:rPr>
              <a:t>apporti </a:t>
            </a:r>
            <a:r>
              <a:rPr lang="it-IT" sz="2000" dirty="0">
                <a:effectLst>
                  <a:outerShdw blurRad="38100" dist="38100" dir="2700000" algn="tl">
                    <a:srgbClr val="000000">
                      <a:alpha val="43137"/>
                    </a:srgbClr>
                  </a:outerShdw>
                </a:effectLst>
              </a:rPr>
              <a:t>variazioni al progetto </a:t>
            </a:r>
            <a:r>
              <a:rPr lang="it-IT" sz="2000" dirty="0"/>
              <a:t>approvato, relativamente agli elementi che, in sede di valutazione, hanno determinato un punteggio pari alla soglia minima di ammissibilità a finanziamento; </a:t>
            </a:r>
          </a:p>
          <a:p>
            <a:pPr marL="274320" lvl="0" indent="-274320" algn="just">
              <a:lnSpc>
                <a:spcPct val="80000"/>
              </a:lnSpc>
              <a:spcBef>
                <a:spcPts val="372"/>
              </a:spcBef>
              <a:buSzPts val="1860"/>
              <a:buFont typeface="Noto Sans Symbols"/>
              <a:buChar char="❑"/>
            </a:pPr>
            <a:r>
              <a:rPr lang="it-IT" sz="2000" dirty="0" smtClean="0">
                <a:effectLst>
                  <a:outerShdw blurRad="38100" dist="38100" dir="2700000" algn="tl">
                    <a:srgbClr val="000000">
                      <a:alpha val="43137"/>
                    </a:srgbClr>
                  </a:outerShdw>
                </a:effectLst>
              </a:rPr>
              <a:t>non </a:t>
            </a:r>
            <a:r>
              <a:rPr lang="it-IT" sz="2000" dirty="0">
                <a:effectLst>
                  <a:outerShdw blurRad="38100" dist="38100" dir="2700000" algn="tl">
                    <a:srgbClr val="000000">
                      <a:alpha val="43137"/>
                    </a:srgbClr>
                  </a:outerShdw>
                </a:effectLst>
              </a:rPr>
              <a:t>abbia rispettato</a:t>
            </a:r>
            <a:r>
              <a:rPr lang="it-IT" sz="2000" dirty="0"/>
              <a:t>, in termini generali, </a:t>
            </a:r>
            <a:r>
              <a:rPr lang="it-IT" sz="2000" dirty="0">
                <a:effectLst>
                  <a:outerShdw blurRad="38100" dist="38100" dir="2700000" algn="tl">
                    <a:srgbClr val="000000">
                      <a:alpha val="43137"/>
                    </a:srgbClr>
                  </a:outerShdw>
                </a:effectLst>
              </a:rPr>
              <a:t>le condizioni stabilite dal presente Avviso</a:t>
            </a:r>
            <a:r>
              <a:rPr lang="it-IT" sz="2000" dirty="0"/>
              <a:t> o utilizzi le risorse pubbliche in modo non conforme alle finalità del presente avviso. </a:t>
            </a:r>
            <a:r>
              <a:rPr lang="it-IT" sz="1860" dirty="0" smtClean="0"/>
              <a:t>. </a:t>
            </a:r>
            <a:endParaRPr dirty="0"/>
          </a:p>
        </p:txBody>
      </p:sp>
      <p:sp>
        <p:nvSpPr>
          <p:cNvPr id="400" name="Google Shape;400;p2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Revoca del finanziamento</a:t>
            </a:r>
            <a:br>
              <a:rPr lang="it-IT" dirty="0"/>
            </a:br>
            <a:r>
              <a:rPr lang="it-IT" sz="2200" dirty="0"/>
              <a:t>(punto </a:t>
            </a:r>
            <a:r>
              <a:rPr lang="it-IT" sz="2200" dirty="0" smtClean="0"/>
              <a:t>19, </a:t>
            </a:r>
            <a:r>
              <a:rPr lang="it-IT" sz="2200" dirty="0"/>
              <a:t>Allegato B DGR </a:t>
            </a:r>
            <a:r>
              <a:rPr lang="it-IT" sz="2200" dirty="0" smtClean="0"/>
              <a:t>493/2024)</a:t>
            </a:r>
            <a:endParaRP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aphicFrame>
        <p:nvGraphicFramePr>
          <p:cNvPr id="405" name="Google Shape;405;p22"/>
          <p:cNvGraphicFramePr/>
          <p:nvPr>
            <p:extLst>
              <p:ext uri="{D42A27DB-BD31-4B8C-83A1-F6EECF244321}">
                <p14:modId xmlns:p14="http://schemas.microsoft.com/office/powerpoint/2010/main" val="3638315680"/>
              </p:ext>
            </p:extLst>
          </p:nvPr>
        </p:nvGraphicFramePr>
        <p:xfrm>
          <a:off x="323528" y="2852936"/>
          <a:ext cx="8496950" cy="2768660"/>
        </p:xfrm>
        <a:graphic>
          <a:graphicData uri="http://schemas.openxmlformats.org/drawingml/2006/table">
            <a:tbl>
              <a:tblPr firstRow="1" bandRow="1">
                <a:noFill/>
                <a:tableStyleId>{FA806732-D038-47EF-9E4D-711765E5EF7E}</a:tableStyleId>
              </a:tblPr>
              <a:tblGrid>
                <a:gridCol w="3960450"/>
                <a:gridCol w="4536500"/>
              </a:tblGrid>
              <a:tr h="370850">
                <a:tc>
                  <a:txBody>
                    <a:bodyPr/>
                    <a:lstStyle/>
                    <a:p>
                      <a:pPr marL="0" marR="0" lvl="0" indent="0" algn="l" rtl="0">
                        <a:spcBef>
                          <a:spcPts val="0"/>
                        </a:spcBef>
                        <a:spcAft>
                          <a:spcPts val="0"/>
                        </a:spcAft>
                        <a:buNone/>
                      </a:pPr>
                      <a:r>
                        <a:rPr lang="it-IT" sz="1800" dirty="0"/>
                        <a:t>Attività</a:t>
                      </a:r>
                      <a:endParaRPr dirty="0"/>
                    </a:p>
                  </a:txBody>
                  <a:tcPr marL="91450" marR="91450" marT="45725" marB="45725"/>
                </a:tc>
                <a:tc>
                  <a:txBody>
                    <a:bodyPr/>
                    <a:lstStyle/>
                    <a:p>
                      <a:pPr marL="0" marR="0" lvl="0" indent="0" algn="l" rtl="0">
                        <a:spcBef>
                          <a:spcPts val="0"/>
                        </a:spcBef>
                        <a:spcAft>
                          <a:spcPts val="0"/>
                        </a:spcAft>
                        <a:buNone/>
                      </a:pPr>
                      <a:r>
                        <a:rPr lang="it-IT" sz="1800"/>
                        <a:t>Entro il</a:t>
                      </a:r>
                      <a:endParaRPr/>
                    </a:p>
                  </a:txBody>
                  <a:tcPr marL="91450" marR="91450" marT="45725" marB="45725"/>
                </a:tc>
              </a:tr>
              <a:tr h="370850">
                <a:tc>
                  <a:txBody>
                    <a:bodyPr/>
                    <a:lstStyle/>
                    <a:p>
                      <a:pPr marL="0" marR="0" lvl="0" indent="0" algn="l" rtl="0">
                        <a:spcBef>
                          <a:spcPts val="0"/>
                        </a:spcBef>
                        <a:spcAft>
                          <a:spcPts val="0"/>
                        </a:spcAft>
                        <a:buNone/>
                      </a:pPr>
                      <a:r>
                        <a:rPr lang="it-IT" sz="1800" b="1">
                          <a:solidFill>
                            <a:schemeClr val="accent1"/>
                          </a:solidFill>
                        </a:rPr>
                        <a:t>Scadenza Avviso pubblico</a:t>
                      </a:r>
                      <a:endParaRPr/>
                    </a:p>
                  </a:txBody>
                  <a:tcPr marL="91450" marR="91450" marT="45725" marB="45725"/>
                </a:tc>
                <a:tc>
                  <a:txBody>
                    <a:bodyPr/>
                    <a:lstStyle/>
                    <a:p>
                      <a:pPr marL="0" marR="0" lvl="0" indent="0" algn="l" rtl="0">
                        <a:spcBef>
                          <a:spcPts val="0"/>
                        </a:spcBef>
                        <a:spcAft>
                          <a:spcPts val="0"/>
                        </a:spcAft>
                        <a:buNone/>
                      </a:pPr>
                      <a:r>
                        <a:rPr lang="it-IT" sz="1800" b="1" dirty="0" smtClean="0">
                          <a:solidFill>
                            <a:schemeClr val="accent1"/>
                          </a:solidFill>
                        </a:rPr>
                        <a:t>21/06/2024 </a:t>
                      </a:r>
                      <a:r>
                        <a:rPr lang="it-IT" sz="1800" b="1" dirty="0">
                          <a:solidFill>
                            <a:schemeClr val="accent1"/>
                          </a:solidFill>
                        </a:rPr>
                        <a:t>ore </a:t>
                      </a:r>
                      <a:r>
                        <a:rPr lang="it-IT" sz="1800" b="1" dirty="0" smtClean="0">
                          <a:solidFill>
                            <a:schemeClr val="accent1"/>
                          </a:solidFill>
                        </a:rPr>
                        <a:t>23.59</a:t>
                      </a:r>
                      <a:endParaRPr dirty="0"/>
                    </a:p>
                  </a:txBody>
                  <a:tcPr marL="91450" marR="91450" marT="45725" marB="45725"/>
                </a:tc>
              </a:tr>
              <a:tr h="370850">
                <a:tc>
                  <a:txBody>
                    <a:bodyPr/>
                    <a:lstStyle/>
                    <a:p>
                      <a:pPr marL="0" marR="0" lvl="0" indent="0" algn="l" rtl="0">
                        <a:spcBef>
                          <a:spcPts val="0"/>
                        </a:spcBef>
                        <a:spcAft>
                          <a:spcPts val="0"/>
                        </a:spcAft>
                        <a:buNone/>
                      </a:pPr>
                      <a:r>
                        <a:rPr lang="it-IT" sz="1800" b="1" dirty="0" smtClean="0">
                          <a:solidFill>
                            <a:schemeClr val="accent1"/>
                          </a:solidFill>
                        </a:rPr>
                        <a:t>Avvio progetti</a:t>
                      </a:r>
                      <a:endParaRPr dirty="0"/>
                    </a:p>
                  </a:txBody>
                  <a:tcPr marL="91450" marR="91450" marT="45725" marB="45725"/>
                </a:tc>
                <a:tc>
                  <a:txBody>
                    <a:bodyPr/>
                    <a:lstStyle/>
                    <a:p>
                      <a:pPr marL="0" marR="0" lvl="0" indent="0" algn="l" rtl="0">
                        <a:spcBef>
                          <a:spcPts val="0"/>
                        </a:spcBef>
                        <a:spcAft>
                          <a:spcPts val="0"/>
                        </a:spcAft>
                        <a:buNone/>
                      </a:pPr>
                      <a:r>
                        <a:rPr lang="it-IT" sz="1800" b="1" dirty="0">
                          <a:solidFill>
                            <a:schemeClr val="accent1"/>
                          </a:solidFill>
                        </a:rPr>
                        <a:t>Da comunicare entro 15 gg da comunicazione di assegnazione finanziamento</a:t>
                      </a:r>
                      <a:endParaRPr dirty="0"/>
                    </a:p>
                  </a:txBody>
                  <a:tcPr marL="91450" marR="91450" marT="45725" marB="45725"/>
                </a:tc>
              </a:tr>
              <a:tr h="370850">
                <a:tc>
                  <a:txBody>
                    <a:bodyPr/>
                    <a:lstStyle/>
                    <a:p>
                      <a:pPr marL="0" marR="0" lvl="0" indent="0" algn="l" rtl="0">
                        <a:spcBef>
                          <a:spcPts val="0"/>
                        </a:spcBef>
                        <a:spcAft>
                          <a:spcPts val="0"/>
                        </a:spcAft>
                        <a:buNone/>
                      </a:pPr>
                      <a:r>
                        <a:rPr lang="it-IT" sz="1800" b="1">
                          <a:solidFill>
                            <a:schemeClr val="accent1"/>
                          </a:solidFill>
                        </a:rPr>
                        <a:t>Monitoraggio intermedio progetti</a:t>
                      </a:r>
                      <a:endParaRPr/>
                    </a:p>
                  </a:txBody>
                  <a:tcPr marL="91450" marR="91450" marT="45725" marB="45725"/>
                </a:tc>
                <a:tc>
                  <a:txBody>
                    <a:bodyPr/>
                    <a:lstStyle/>
                    <a:p>
                      <a:pPr marL="0" marR="0" lvl="0" indent="0" algn="l" rtl="0">
                        <a:spcBef>
                          <a:spcPts val="0"/>
                        </a:spcBef>
                        <a:spcAft>
                          <a:spcPts val="0"/>
                        </a:spcAft>
                        <a:buNone/>
                      </a:pPr>
                      <a:r>
                        <a:rPr lang="it-IT" sz="1800" b="1" dirty="0" smtClean="0">
                          <a:solidFill>
                            <a:schemeClr val="accent1"/>
                          </a:solidFill>
                        </a:rPr>
                        <a:t>30/05/2025</a:t>
                      </a:r>
                      <a:endParaRPr dirty="0"/>
                    </a:p>
                  </a:txBody>
                  <a:tcPr marL="91450" marR="91450" marT="45725" marB="45725"/>
                </a:tc>
              </a:tr>
              <a:tr h="370850">
                <a:tc>
                  <a:txBody>
                    <a:bodyPr/>
                    <a:lstStyle/>
                    <a:p>
                      <a:pPr marL="0" marR="0" lvl="0" indent="0" algn="l" rtl="0">
                        <a:spcBef>
                          <a:spcPts val="0"/>
                        </a:spcBef>
                        <a:spcAft>
                          <a:spcPts val="0"/>
                        </a:spcAft>
                        <a:buNone/>
                      </a:pPr>
                      <a:r>
                        <a:rPr lang="it-IT" sz="1800" b="1">
                          <a:solidFill>
                            <a:schemeClr val="accent1"/>
                          </a:solidFill>
                        </a:rPr>
                        <a:t>Conclusione progetti</a:t>
                      </a:r>
                      <a:endParaRPr/>
                    </a:p>
                  </a:txBody>
                  <a:tcPr marL="91450" marR="91450" marT="45725" marB="45725"/>
                </a:tc>
                <a:tc>
                  <a:txBody>
                    <a:bodyPr/>
                    <a:lstStyle/>
                    <a:p>
                      <a:pPr marL="0" marR="0" lvl="0" indent="0" algn="l" rtl="0">
                        <a:spcBef>
                          <a:spcPts val="0"/>
                        </a:spcBef>
                        <a:spcAft>
                          <a:spcPts val="0"/>
                        </a:spcAft>
                        <a:buNone/>
                      </a:pPr>
                      <a:r>
                        <a:rPr lang="it-IT" sz="1800" b="1" dirty="0" smtClean="0">
                          <a:solidFill>
                            <a:schemeClr val="accent1"/>
                          </a:solidFill>
                        </a:rPr>
                        <a:t>31/12/2025</a:t>
                      </a:r>
                      <a:endParaRPr dirty="0"/>
                    </a:p>
                  </a:txBody>
                  <a:tcPr marL="91450" marR="91450" marT="45725" marB="45725"/>
                </a:tc>
              </a:tr>
              <a:tr h="370850">
                <a:tc>
                  <a:txBody>
                    <a:bodyPr/>
                    <a:lstStyle/>
                    <a:p>
                      <a:pPr marL="0" marR="0" lvl="0" indent="0" algn="l" rtl="0">
                        <a:spcBef>
                          <a:spcPts val="0"/>
                        </a:spcBef>
                        <a:spcAft>
                          <a:spcPts val="0"/>
                        </a:spcAft>
                        <a:buNone/>
                      </a:pPr>
                      <a:r>
                        <a:rPr lang="it-IT" sz="1800" b="1">
                          <a:solidFill>
                            <a:schemeClr val="accent1"/>
                          </a:solidFill>
                        </a:rPr>
                        <a:t>Rendicontazione finale progetti</a:t>
                      </a:r>
                      <a:endParaRPr/>
                    </a:p>
                  </a:txBody>
                  <a:tcPr marL="91450" marR="91450" marT="45725" marB="45725"/>
                </a:tc>
                <a:tc>
                  <a:txBody>
                    <a:bodyPr/>
                    <a:lstStyle/>
                    <a:p>
                      <a:pPr marL="0" marR="0" lvl="0" indent="0" algn="l" rtl="0">
                        <a:spcBef>
                          <a:spcPts val="0"/>
                        </a:spcBef>
                        <a:spcAft>
                          <a:spcPts val="0"/>
                        </a:spcAft>
                        <a:buNone/>
                      </a:pPr>
                      <a:r>
                        <a:rPr lang="it-IT" sz="1800" b="1" dirty="0" smtClean="0">
                          <a:solidFill>
                            <a:schemeClr val="accent1"/>
                          </a:solidFill>
                        </a:rPr>
                        <a:t>31/01/2026</a:t>
                      </a:r>
                      <a:endParaRPr dirty="0"/>
                    </a:p>
                  </a:txBody>
                  <a:tcPr marL="91450" marR="91450" marT="45725" marB="45725"/>
                </a:tc>
              </a:tr>
            </a:tbl>
          </a:graphicData>
        </a:graphic>
      </p:graphicFrame>
      <p:sp>
        <p:nvSpPr>
          <p:cNvPr id="406" name="Google Shape;406;p2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sz="6000" dirty="0"/>
              <a:t>Scadenzario</a:t>
            </a:r>
            <a:endParaRPr sz="6000" dirty="0"/>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a:t>Qualche suggerimento…</a:t>
            </a:r>
            <a:endParaRPr/>
          </a:p>
        </p:txBody>
      </p:sp>
      <p:sp>
        <p:nvSpPr>
          <p:cNvPr id="412" name="Google Shape;412;p23"/>
          <p:cNvSpPr txBox="1">
            <a:spLocks noGrp="1"/>
          </p:cNvSpPr>
          <p:nvPr>
            <p:ph type="body" idx="1"/>
          </p:nvPr>
        </p:nvSpPr>
        <p:spPr>
          <a:xfrm>
            <a:off x="265176" y="2596896"/>
            <a:ext cx="5888735" cy="4232404"/>
          </a:xfrm>
          <a:prstGeom prst="rect">
            <a:avLst/>
          </a:prstGeom>
          <a:noFill/>
          <a:ln>
            <a:noFill/>
          </a:ln>
        </p:spPr>
        <p:txBody>
          <a:bodyPr spcFirstLastPara="1" wrap="square" lIns="91425" tIns="45700" rIns="91425" bIns="45700" anchor="t" anchorCtr="0">
            <a:normAutofit/>
          </a:bodyPr>
          <a:lstStyle/>
          <a:p>
            <a:pPr marL="274320" lvl="0" indent="-274320" algn="just" rtl="0">
              <a:lnSpc>
                <a:spcPct val="80000"/>
              </a:lnSpc>
              <a:spcBef>
                <a:spcPts val="0"/>
              </a:spcBef>
              <a:spcAft>
                <a:spcPts val="0"/>
              </a:spcAft>
              <a:buSzPts val="1679"/>
              <a:buChar char="*"/>
            </a:pPr>
            <a:r>
              <a:rPr lang="it-IT" sz="1679" dirty="0"/>
              <a:t>Compilare attentamente tutte le sezioni degli allegati, </a:t>
            </a:r>
            <a:r>
              <a:rPr lang="it-IT" sz="1679" b="1" dirty="0"/>
              <a:t>non a penna </a:t>
            </a:r>
            <a:r>
              <a:rPr lang="it-IT" sz="1679" dirty="0"/>
              <a:t>ma utilizzando i file editabili (pubblicati sul sito regionale);</a:t>
            </a:r>
            <a:endParaRPr dirty="0"/>
          </a:p>
          <a:p>
            <a:pPr marL="274320" lvl="0" indent="-274320" algn="just" rtl="0">
              <a:lnSpc>
                <a:spcPct val="80000"/>
              </a:lnSpc>
              <a:spcBef>
                <a:spcPts val="336"/>
              </a:spcBef>
              <a:spcAft>
                <a:spcPts val="0"/>
              </a:spcAft>
              <a:buSzPts val="1679"/>
              <a:buChar char="*"/>
            </a:pPr>
            <a:r>
              <a:rPr lang="it-IT" sz="1679" b="1" dirty="0"/>
              <a:t>Piano finanziario</a:t>
            </a:r>
            <a:r>
              <a:rPr lang="it-IT" sz="1679" dirty="0"/>
              <a:t>: compilare sia la sezione 1 (riepilogativa) che la sezione 2 (dettaglio costi) facendo attenzione ai limiti di eleggibilità e inserendo quota di cofinanziamento </a:t>
            </a:r>
            <a:r>
              <a:rPr lang="it-IT" sz="1679" u="sng" dirty="0"/>
              <a:t>(il file contiene formule automatiche);</a:t>
            </a:r>
            <a:endParaRPr dirty="0"/>
          </a:p>
          <a:p>
            <a:pPr marL="274320" lvl="0" indent="-274320" algn="just" rtl="0">
              <a:lnSpc>
                <a:spcPct val="80000"/>
              </a:lnSpc>
              <a:spcBef>
                <a:spcPts val="336"/>
              </a:spcBef>
              <a:spcAft>
                <a:spcPts val="0"/>
              </a:spcAft>
              <a:buSzPts val="1679"/>
              <a:buChar char="*"/>
            </a:pPr>
            <a:r>
              <a:rPr lang="it-IT" sz="1679" dirty="0"/>
              <a:t>Non dimenticarsi la </a:t>
            </a:r>
            <a:r>
              <a:rPr lang="it-IT" sz="1679" b="1" dirty="0"/>
              <a:t>delega</a:t>
            </a:r>
            <a:r>
              <a:rPr lang="it-IT" sz="1679" dirty="0"/>
              <a:t> se si affidano costi a persone giuridiche terze</a:t>
            </a:r>
            <a:r>
              <a:rPr lang="it-IT" sz="1679" dirty="0" smtClean="0"/>
              <a:t>! (Allegato C.6)</a:t>
            </a:r>
            <a:endParaRPr dirty="0"/>
          </a:p>
          <a:p>
            <a:pPr marL="274320" lvl="0" indent="-274320" algn="just" rtl="0">
              <a:lnSpc>
                <a:spcPct val="80000"/>
              </a:lnSpc>
              <a:spcBef>
                <a:spcPts val="336"/>
              </a:spcBef>
              <a:spcAft>
                <a:spcPts val="0"/>
              </a:spcAft>
              <a:buSzPts val="1679"/>
              <a:buChar char="*"/>
            </a:pPr>
            <a:r>
              <a:rPr lang="it-IT" sz="1679" dirty="0"/>
              <a:t>Tutti i moduli devono essere </a:t>
            </a:r>
            <a:r>
              <a:rPr lang="it-IT" sz="1679" b="1" dirty="0"/>
              <a:t>sottoscritti </a:t>
            </a:r>
            <a:r>
              <a:rPr lang="it-IT" sz="1679" dirty="0"/>
              <a:t>e se disponibile bisogna apporre il timbro;</a:t>
            </a:r>
            <a:endParaRPr dirty="0"/>
          </a:p>
          <a:p>
            <a:pPr marL="274320" lvl="0" indent="-274320" algn="just" rtl="0">
              <a:lnSpc>
                <a:spcPct val="80000"/>
              </a:lnSpc>
              <a:spcBef>
                <a:spcPts val="336"/>
              </a:spcBef>
              <a:spcAft>
                <a:spcPts val="0"/>
              </a:spcAft>
              <a:buSzPts val="1679"/>
              <a:buChar char="*"/>
            </a:pPr>
            <a:r>
              <a:rPr lang="it-IT" sz="1679" dirty="0"/>
              <a:t>Non dimenticare la copia del </a:t>
            </a:r>
            <a:r>
              <a:rPr lang="it-IT" sz="1679" b="1" dirty="0"/>
              <a:t>documento d’identità </a:t>
            </a:r>
            <a:r>
              <a:rPr lang="it-IT" sz="1679" dirty="0"/>
              <a:t>del sottoscrittore ove richiesto;</a:t>
            </a:r>
            <a:endParaRPr dirty="0"/>
          </a:p>
          <a:p>
            <a:pPr marL="274320" lvl="0" indent="-274320" algn="just" rtl="0">
              <a:lnSpc>
                <a:spcPct val="80000"/>
              </a:lnSpc>
              <a:spcBef>
                <a:spcPts val="336"/>
              </a:spcBef>
              <a:spcAft>
                <a:spcPts val="0"/>
              </a:spcAft>
              <a:buSzPts val="1679"/>
              <a:buChar char="*"/>
            </a:pPr>
            <a:r>
              <a:rPr lang="it-IT" sz="1679" b="1" dirty="0"/>
              <a:t>Non attendere l’ultimo momento per l’invio dell’istanza!</a:t>
            </a:r>
            <a:endParaRPr dirty="0"/>
          </a:p>
          <a:p>
            <a:pPr marL="274320" lvl="0" indent="-274320" algn="just" rtl="0">
              <a:lnSpc>
                <a:spcPct val="80000"/>
              </a:lnSpc>
              <a:spcBef>
                <a:spcPts val="336"/>
              </a:spcBef>
              <a:spcAft>
                <a:spcPts val="0"/>
              </a:spcAft>
              <a:buSzPts val="1679"/>
              <a:buChar char="*"/>
            </a:pPr>
            <a:r>
              <a:rPr lang="it-IT" sz="1679" dirty="0"/>
              <a:t>Non saranno accettate integrazioni dopo la scadenza del bando!</a:t>
            </a:r>
            <a:endParaRPr dirty="0"/>
          </a:p>
        </p:txBody>
      </p:sp>
      <p:pic>
        <p:nvPicPr>
          <p:cNvPr id="413" name="Google Shape;413;p23" descr="Lampadina"/>
          <p:cNvPicPr preferRelativeResize="0">
            <a:picLocks noGrp="1"/>
          </p:cNvPicPr>
          <p:nvPr>
            <p:ph type="body" idx="2"/>
          </p:nvPr>
        </p:nvPicPr>
        <p:blipFill rotWithShape="1">
          <a:blip r:embed="rId3">
            <a:alphaModFix/>
          </a:blip>
          <a:srcRect/>
          <a:stretch/>
        </p:blipFill>
        <p:spPr>
          <a:xfrm>
            <a:off x="6225351" y="3028960"/>
            <a:ext cx="2765425" cy="2765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circle(in)">
                                      <p:cBhvr>
                                        <p:cTn id="7" dur="2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2">
                                            <p:txEl>
                                              <p:pRg st="0" end="0"/>
                                            </p:txEl>
                                          </p:spTgt>
                                        </p:tgtEl>
                                        <p:attrNameLst>
                                          <p:attrName>style.visibility</p:attrName>
                                        </p:attrNameLst>
                                      </p:cBhvr>
                                      <p:to>
                                        <p:strVal val="visible"/>
                                      </p:to>
                                    </p:set>
                                    <p:animEffect transition="in" filter="fade">
                                      <p:cBhvr>
                                        <p:cTn id="12" dur="1000"/>
                                        <p:tgtEl>
                                          <p:spTgt spid="412">
                                            <p:txEl>
                                              <p:pRg st="0" end="0"/>
                                            </p:txEl>
                                          </p:spTgt>
                                        </p:tgtEl>
                                      </p:cBhvr>
                                    </p:animEffect>
                                    <p:anim calcmode="lin" valueType="num">
                                      <p:cBhvr>
                                        <p:cTn id="13" dur="1000" fill="hold"/>
                                        <p:tgtEl>
                                          <p:spTgt spid="4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2">
                                            <p:txEl>
                                              <p:pRg st="1" end="1"/>
                                            </p:txEl>
                                          </p:spTgt>
                                        </p:tgtEl>
                                        <p:attrNameLst>
                                          <p:attrName>style.visibility</p:attrName>
                                        </p:attrNameLst>
                                      </p:cBhvr>
                                      <p:to>
                                        <p:strVal val="visible"/>
                                      </p:to>
                                    </p:set>
                                    <p:animEffect transition="in" filter="fade">
                                      <p:cBhvr>
                                        <p:cTn id="19" dur="1000"/>
                                        <p:tgtEl>
                                          <p:spTgt spid="412">
                                            <p:txEl>
                                              <p:pRg st="1" end="1"/>
                                            </p:txEl>
                                          </p:spTgt>
                                        </p:tgtEl>
                                      </p:cBhvr>
                                    </p:animEffect>
                                    <p:anim calcmode="lin" valueType="num">
                                      <p:cBhvr>
                                        <p:cTn id="20" dur="1000" fill="hold"/>
                                        <p:tgtEl>
                                          <p:spTgt spid="4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2">
                                            <p:txEl>
                                              <p:pRg st="2" end="2"/>
                                            </p:txEl>
                                          </p:spTgt>
                                        </p:tgtEl>
                                        <p:attrNameLst>
                                          <p:attrName>style.visibility</p:attrName>
                                        </p:attrNameLst>
                                      </p:cBhvr>
                                      <p:to>
                                        <p:strVal val="visible"/>
                                      </p:to>
                                    </p:set>
                                    <p:animEffect transition="in" filter="fade">
                                      <p:cBhvr>
                                        <p:cTn id="26" dur="1000"/>
                                        <p:tgtEl>
                                          <p:spTgt spid="412">
                                            <p:txEl>
                                              <p:pRg st="2" end="2"/>
                                            </p:txEl>
                                          </p:spTgt>
                                        </p:tgtEl>
                                      </p:cBhvr>
                                    </p:animEffect>
                                    <p:anim calcmode="lin" valueType="num">
                                      <p:cBhvr>
                                        <p:cTn id="27" dur="1000" fill="hold"/>
                                        <p:tgtEl>
                                          <p:spTgt spid="4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2">
                                            <p:txEl>
                                              <p:pRg st="3" end="3"/>
                                            </p:txEl>
                                          </p:spTgt>
                                        </p:tgtEl>
                                        <p:attrNameLst>
                                          <p:attrName>style.visibility</p:attrName>
                                        </p:attrNameLst>
                                      </p:cBhvr>
                                      <p:to>
                                        <p:strVal val="visible"/>
                                      </p:to>
                                    </p:set>
                                    <p:animEffect transition="in" filter="fade">
                                      <p:cBhvr>
                                        <p:cTn id="33" dur="1000"/>
                                        <p:tgtEl>
                                          <p:spTgt spid="412">
                                            <p:txEl>
                                              <p:pRg st="3" end="3"/>
                                            </p:txEl>
                                          </p:spTgt>
                                        </p:tgtEl>
                                      </p:cBhvr>
                                    </p:animEffect>
                                    <p:anim calcmode="lin" valueType="num">
                                      <p:cBhvr>
                                        <p:cTn id="34" dur="1000" fill="hold"/>
                                        <p:tgtEl>
                                          <p:spTgt spid="41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2">
                                            <p:txEl>
                                              <p:pRg st="4" end="4"/>
                                            </p:txEl>
                                          </p:spTgt>
                                        </p:tgtEl>
                                        <p:attrNameLst>
                                          <p:attrName>style.visibility</p:attrName>
                                        </p:attrNameLst>
                                      </p:cBhvr>
                                      <p:to>
                                        <p:strVal val="visible"/>
                                      </p:to>
                                    </p:set>
                                    <p:animEffect transition="in" filter="fade">
                                      <p:cBhvr>
                                        <p:cTn id="40" dur="1000"/>
                                        <p:tgtEl>
                                          <p:spTgt spid="412">
                                            <p:txEl>
                                              <p:pRg st="4" end="4"/>
                                            </p:txEl>
                                          </p:spTgt>
                                        </p:tgtEl>
                                      </p:cBhvr>
                                    </p:animEffect>
                                    <p:anim calcmode="lin" valueType="num">
                                      <p:cBhvr>
                                        <p:cTn id="41" dur="1000" fill="hold"/>
                                        <p:tgtEl>
                                          <p:spTgt spid="4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12">
                                            <p:txEl>
                                              <p:pRg st="5" end="5"/>
                                            </p:txEl>
                                          </p:spTgt>
                                        </p:tgtEl>
                                        <p:attrNameLst>
                                          <p:attrName>style.visibility</p:attrName>
                                        </p:attrNameLst>
                                      </p:cBhvr>
                                      <p:to>
                                        <p:strVal val="visible"/>
                                      </p:to>
                                    </p:set>
                                    <p:animEffect transition="in" filter="fade">
                                      <p:cBhvr>
                                        <p:cTn id="47" dur="1000"/>
                                        <p:tgtEl>
                                          <p:spTgt spid="412">
                                            <p:txEl>
                                              <p:pRg st="5" end="5"/>
                                            </p:txEl>
                                          </p:spTgt>
                                        </p:tgtEl>
                                      </p:cBhvr>
                                    </p:animEffect>
                                    <p:anim calcmode="lin" valueType="num">
                                      <p:cBhvr>
                                        <p:cTn id="48" dur="1000" fill="hold"/>
                                        <p:tgtEl>
                                          <p:spTgt spid="41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2">
                                            <p:txEl>
                                              <p:pRg st="6" end="6"/>
                                            </p:txEl>
                                          </p:spTgt>
                                        </p:tgtEl>
                                        <p:attrNameLst>
                                          <p:attrName>style.visibility</p:attrName>
                                        </p:attrNameLst>
                                      </p:cBhvr>
                                      <p:to>
                                        <p:strVal val="visible"/>
                                      </p:to>
                                    </p:set>
                                    <p:animEffect transition="in" filter="fade">
                                      <p:cBhvr>
                                        <p:cTn id="54" dur="1000"/>
                                        <p:tgtEl>
                                          <p:spTgt spid="412">
                                            <p:txEl>
                                              <p:pRg st="6" end="6"/>
                                            </p:txEl>
                                          </p:spTgt>
                                        </p:tgtEl>
                                      </p:cBhvr>
                                    </p:animEffect>
                                    <p:anim calcmode="lin" valueType="num">
                                      <p:cBhvr>
                                        <p:cTn id="55" dur="1000" fill="hold"/>
                                        <p:tgtEl>
                                          <p:spTgt spid="41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24"/>
          <p:cNvPicPr preferRelativeResize="0"/>
          <p:nvPr/>
        </p:nvPicPr>
        <p:blipFill rotWithShape="1">
          <a:blip r:embed="rId3">
            <a:alphaModFix amt="67000"/>
          </a:blip>
          <a:srcRect/>
          <a:stretch/>
        </p:blipFill>
        <p:spPr>
          <a:xfrm>
            <a:off x="6070060" y="3429000"/>
            <a:ext cx="3042191" cy="2097962"/>
          </a:xfrm>
          <a:prstGeom prst="rect">
            <a:avLst/>
          </a:prstGeom>
          <a:noFill/>
          <a:ln>
            <a:noFill/>
          </a:ln>
        </p:spPr>
      </p:pic>
      <p:sp>
        <p:nvSpPr>
          <p:cNvPr id="419" name="Google Shape;419;p2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endParaRPr lang="it-IT" sz="2000" u="sng" dirty="0" smtClean="0">
              <a:solidFill>
                <a:schemeClr val="hlink"/>
              </a:solidFill>
              <a:hlinkClick r:id="rId4"/>
            </a:endParaRPr>
          </a:p>
          <a:p>
            <a:pPr marL="0" lvl="0" indent="0" algn="l" rtl="0">
              <a:spcBef>
                <a:spcPts val="0"/>
              </a:spcBef>
              <a:spcAft>
                <a:spcPts val="0"/>
              </a:spcAft>
              <a:buSzPts val="2000"/>
              <a:buNone/>
            </a:pPr>
            <a:r>
              <a:rPr lang="it-IT" sz="2000" u="sng" dirty="0" smtClean="0">
                <a:solidFill>
                  <a:schemeClr val="hlink"/>
                </a:solidFill>
                <a:hlinkClick r:id="rId4"/>
              </a:rPr>
              <a:t>www.regione.veneto.it/web/sociale/avvisi-e-finanziamenti</a:t>
            </a:r>
            <a:r>
              <a:rPr lang="it-IT" sz="2000" dirty="0" smtClean="0"/>
              <a:t> </a:t>
            </a:r>
            <a:endParaRPr dirty="0"/>
          </a:p>
          <a:p>
            <a:pPr marL="0" lvl="0" indent="0" algn="l" rtl="0">
              <a:spcBef>
                <a:spcPts val="400"/>
              </a:spcBef>
              <a:spcAft>
                <a:spcPts val="0"/>
              </a:spcAft>
              <a:buSzPts val="2000"/>
              <a:buNone/>
            </a:pPr>
            <a:endParaRPr dirty="0"/>
          </a:p>
          <a:p>
            <a:pPr marL="0" lvl="0" indent="0" algn="l" rtl="0">
              <a:spcBef>
                <a:spcPts val="400"/>
              </a:spcBef>
              <a:spcAft>
                <a:spcPts val="0"/>
              </a:spcAft>
              <a:buSzPts val="2000"/>
              <a:buNone/>
            </a:pPr>
            <a:endParaRPr sz="2000" dirty="0"/>
          </a:p>
          <a:p>
            <a:pPr marL="0" lvl="0" indent="0" algn="l" rtl="0">
              <a:spcBef>
                <a:spcPts val="400"/>
              </a:spcBef>
              <a:spcAft>
                <a:spcPts val="0"/>
              </a:spcAft>
              <a:buSzPts val="2000"/>
              <a:buNone/>
            </a:pPr>
            <a:r>
              <a:rPr lang="it-IT" sz="2000" dirty="0"/>
              <a:t>Email: </a:t>
            </a:r>
            <a:r>
              <a:rPr lang="it-IT" sz="2000" u="sng" dirty="0">
                <a:solidFill>
                  <a:schemeClr val="hlink"/>
                </a:solidFill>
                <a:hlinkClick r:id="rId5"/>
              </a:rPr>
              <a:t>progettiterzosettore@regione.veneto.it</a:t>
            </a:r>
            <a:endParaRPr sz="2000" dirty="0"/>
          </a:p>
          <a:p>
            <a:pPr marL="0" lvl="0" indent="0" algn="l" rtl="0">
              <a:spcBef>
                <a:spcPts val="400"/>
              </a:spcBef>
              <a:spcAft>
                <a:spcPts val="0"/>
              </a:spcAft>
              <a:buSzPts val="2000"/>
              <a:buNone/>
            </a:pPr>
            <a:endParaRPr sz="2000" dirty="0"/>
          </a:p>
          <a:p>
            <a:pPr marL="0" lvl="0" indent="0" algn="l" rtl="0">
              <a:spcBef>
                <a:spcPts val="400"/>
              </a:spcBef>
              <a:spcAft>
                <a:spcPts val="0"/>
              </a:spcAft>
              <a:buSzPts val="2000"/>
              <a:buNone/>
            </a:pPr>
            <a:endParaRPr sz="2000" dirty="0"/>
          </a:p>
          <a:p>
            <a:pPr marL="0" lvl="0" indent="0" algn="l" rtl="0">
              <a:spcBef>
                <a:spcPts val="400"/>
              </a:spcBef>
              <a:spcAft>
                <a:spcPts val="0"/>
              </a:spcAft>
              <a:buSzPts val="2000"/>
              <a:buNone/>
            </a:pPr>
            <a:r>
              <a:rPr lang="it-IT" sz="2000" dirty="0" err="1"/>
              <a:t>Tel</a:t>
            </a:r>
            <a:r>
              <a:rPr lang="it-IT" sz="2000" dirty="0"/>
              <a:t>: </a:t>
            </a:r>
            <a:r>
              <a:rPr lang="it-IT" sz="2000" dirty="0" smtClean="0"/>
              <a:t>041/279 1341 – 1503 - 1446</a:t>
            </a:r>
            <a:endParaRPr dirty="0"/>
          </a:p>
          <a:p>
            <a:pPr marL="0" lvl="0" indent="0" algn="l" rtl="0">
              <a:spcBef>
                <a:spcPts val="400"/>
              </a:spcBef>
              <a:spcAft>
                <a:spcPts val="0"/>
              </a:spcAft>
              <a:buSzPts val="2000"/>
              <a:buNone/>
            </a:pPr>
            <a:endParaRPr sz="2000" dirty="0"/>
          </a:p>
          <a:p>
            <a:pPr marL="0" lvl="0" indent="0" algn="l" rtl="0">
              <a:spcBef>
                <a:spcPts val="400"/>
              </a:spcBef>
              <a:spcAft>
                <a:spcPts val="0"/>
              </a:spcAft>
              <a:buSzPts val="2000"/>
              <a:buNone/>
            </a:pPr>
            <a:endParaRPr sz="2000" dirty="0"/>
          </a:p>
        </p:txBody>
      </p:sp>
      <p:sp>
        <p:nvSpPr>
          <p:cNvPr id="420" name="Google Shape;420;p2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a:t>Assistenza e informazioni</a:t>
            </a:r>
            <a:endParaRPr/>
          </a:p>
        </p:txBody>
      </p:sp>
      <p:pic>
        <p:nvPicPr>
          <p:cNvPr id="421" name="Google Shape;421;p24" descr="Immagine che contiene testo, gara di atletica&#10;&#10;Descrizione generata automaticamente"/>
          <p:cNvPicPr preferRelativeResize="0"/>
          <p:nvPr/>
        </p:nvPicPr>
        <p:blipFill rotWithShape="1">
          <a:blip r:embed="rId6">
            <a:alphaModFix/>
          </a:blip>
          <a:srcRect/>
          <a:stretch/>
        </p:blipFill>
        <p:spPr>
          <a:xfrm>
            <a:off x="141093" y="2854190"/>
            <a:ext cx="632214" cy="558147"/>
          </a:xfrm>
          <a:prstGeom prst="rect">
            <a:avLst/>
          </a:prstGeom>
          <a:noFill/>
          <a:ln>
            <a:noFill/>
          </a:ln>
        </p:spPr>
      </p:pic>
      <p:pic>
        <p:nvPicPr>
          <p:cNvPr id="422" name="Google Shape;422;p24" descr="Posta elettronica"/>
          <p:cNvPicPr preferRelativeResize="0"/>
          <p:nvPr/>
        </p:nvPicPr>
        <p:blipFill rotWithShape="1">
          <a:blip r:embed="rId7">
            <a:alphaModFix/>
          </a:blip>
          <a:srcRect/>
          <a:stretch/>
        </p:blipFill>
        <p:spPr>
          <a:xfrm>
            <a:off x="66440" y="3881813"/>
            <a:ext cx="750557" cy="750557"/>
          </a:xfrm>
          <a:prstGeom prst="rect">
            <a:avLst/>
          </a:prstGeom>
          <a:noFill/>
          <a:ln>
            <a:noFill/>
          </a:ln>
        </p:spPr>
      </p:pic>
      <p:pic>
        <p:nvPicPr>
          <p:cNvPr id="423" name="Google Shape;423;p24" descr="Telefono"/>
          <p:cNvPicPr preferRelativeResize="0"/>
          <p:nvPr/>
        </p:nvPicPr>
        <p:blipFill rotWithShape="1">
          <a:blip r:embed="rId8">
            <a:alphaModFix/>
          </a:blip>
          <a:srcRect/>
          <a:stretch/>
        </p:blipFill>
        <p:spPr>
          <a:xfrm>
            <a:off x="5447" y="5013176"/>
            <a:ext cx="817240" cy="817240"/>
          </a:xfrm>
          <a:prstGeom prst="rect">
            <a:avLst/>
          </a:prstGeom>
          <a:noFill/>
          <a:ln>
            <a:noFill/>
          </a:ln>
        </p:spPr>
      </p:pic>
      <p:cxnSp>
        <p:nvCxnSpPr>
          <p:cNvPr id="424" name="Google Shape;424;p24"/>
          <p:cNvCxnSpPr/>
          <p:nvPr/>
        </p:nvCxnSpPr>
        <p:spPr>
          <a:xfrm>
            <a:off x="179512" y="3645024"/>
            <a:ext cx="5832648" cy="0"/>
          </a:xfrm>
          <a:prstGeom prst="straightConnector1">
            <a:avLst/>
          </a:prstGeom>
          <a:noFill/>
          <a:ln w="9525" cap="flat" cmpd="sng">
            <a:solidFill>
              <a:schemeClr val="accent1"/>
            </a:solidFill>
            <a:prstDash val="solid"/>
            <a:round/>
            <a:headEnd type="none" w="sm" len="sm"/>
            <a:tailEnd type="none" w="sm" len="sm"/>
          </a:ln>
        </p:spPr>
      </p:cxnSp>
      <p:cxnSp>
        <p:nvCxnSpPr>
          <p:cNvPr id="425" name="Google Shape;425;p24"/>
          <p:cNvCxnSpPr/>
          <p:nvPr/>
        </p:nvCxnSpPr>
        <p:spPr>
          <a:xfrm>
            <a:off x="179512" y="4941168"/>
            <a:ext cx="5832648" cy="0"/>
          </a:xfrm>
          <a:prstGeom prst="straightConnector1">
            <a:avLst/>
          </a:prstGeom>
          <a:noFill/>
          <a:ln w="9525" cap="flat" cmpd="sng">
            <a:solidFill>
              <a:schemeClr val="accent1"/>
            </a:solidFill>
            <a:prstDash val="solid"/>
            <a:round/>
            <a:headEnd type="none" w="sm" len="sm"/>
            <a:tailEnd type="none" w="sm" len="sm"/>
          </a:ln>
        </p:spPr>
      </p:cxnSp>
      <p:cxnSp>
        <p:nvCxnSpPr>
          <p:cNvPr id="426" name="Google Shape;426;p24"/>
          <p:cNvCxnSpPr/>
          <p:nvPr/>
        </p:nvCxnSpPr>
        <p:spPr>
          <a:xfrm>
            <a:off x="179512" y="6021288"/>
            <a:ext cx="5832648"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5"/>
          <p:cNvSpPr txBox="1">
            <a:spLocks noGrp="1"/>
          </p:cNvSpPr>
          <p:nvPr>
            <p:ph type="title"/>
          </p:nvPr>
        </p:nvSpPr>
        <p:spPr>
          <a:xfrm>
            <a:off x="208625" y="3228256"/>
            <a:ext cx="4795002" cy="292565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b" anchorCtr="0">
            <a:noAutofit/>
          </a:bodyPr>
          <a:lstStyle/>
          <a:p>
            <a:pPr lvl="0">
              <a:buSzPts val="2000"/>
            </a:pPr>
            <a:r>
              <a:rPr lang="it-IT" sz="2000" b="1" dirty="0"/>
              <a:t>Direzione Servizi Sociali</a:t>
            </a:r>
            <a:br>
              <a:rPr lang="it-IT" sz="2000" b="1" dirty="0"/>
            </a:br>
            <a:r>
              <a:rPr lang="it-IT" sz="2000" b="1" dirty="0"/>
              <a:t>U.O. Dipendenze, Terzo settore, </a:t>
            </a:r>
            <a:br>
              <a:rPr lang="it-IT" sz="2000" b="1" dirty="0"/>
            </a:br>
            <a:r>
              <a:rPr lang="it-IT" sz="2000" b="1" dirty="0"/>
              <a:t>Nuove marginalità e Inclusione Sociale</a:t>
            </a:r>
            <a:br>
              <a:rPr lang="it-IT" sz="2000" b="1" dirty="0"/>
            </a:br>
            <a:r>
              <a:rPr lang="it-IT" sz="2000" b="1" dirty="0"/>
              <a:t>Direttore: Dott.ssa Maria Carla </a:t>
            </a:r>
            <a:r>
              <a:rPr lang="it-IT" sz="2000" b="1" dirty="0" err="1"/>
              <a:t>Midena</a:t>
            </a:r>
            <a:r>
              <a:rPr lang="it-IT" sz="2000" b="1" dirty="0"/>
              <a:t/>
            </a:r>
            <a:br>
              <a:rPr lang="it-IT" sz="2000" b="1" dirty="0"/>
            </a:br>
            <a:r>
              <a:rPr lang="it-IT" sz="2000" dirty="0"/>
              <a:t/>
            </a:r>
            <a:br>
              <a:rPr lang="it-IT" sz="2000" dirty="0"/>
            </a:br>
            <a:r>
              <a:rPr lang="it-IT" sz="1800" b="1" dirty="0"/>
              <a:t>Responsabile PO: </a:t>
            </a:r>
            <a:r>
              <a:rPr lang="it-IT" sz="1800" b="1" dirty="0" smtClean="0"/>
              <a:t/>
            </a:r>
            <a:br>
              <a:rPr lang="it-IT" sz="1800" b="1" dirty="0" smtClean="0"/>
            </a:br>
            <a:r>
              <a:rPr lang="it-IT" sz="1800" dirty="0" smtClean="0"/>
              <a:t>Antonella Carrai 041 - 279 1341</a:t>
            </a:r>
            <a:r>
              <a:rPr lang="it-IT" sz="1800" dirty="0"/>
              <a:t/>
            </a:r>
            <a:br>
              <a:rPr lang="it-IT" sz="1800" dirty="0"/>
            </a:br>
            <a:r>
              <a:rPr lang="it-IT" sz="1800" u="sng" dirty="0" smtClean="0">
                <a:hlinkClick r:id="rId3"/>
              </a:rPr>
              <a:t>antonella.carrai@regione.veneto.it</a:t>
            </a:r>
            <a:r>
              <a:rPr lang="it-IT" sz="1800" u="sng" dirty="0" smtClean="0"/>
              <a:t/>
            </a:r>
            <a:br>
              <a:rPr lang="it-IT" sz="1800" u="sng" dirty="0" smtClean="0"/>
            </a:br>
            <a:r>
              <a:rPr lang="it-IT" sz="1800" dirty="0"/>
              <a:t/>
            </a:r>
            <a:br>
              <a:rPr lang="it-IT" sz="1800" dirty="0"/>
            </a:br>
            <a:r>
              <a:rPr lang="it-IT" sz="1800" b="1" dirty="0"/>
              <a:t>Collaboratori:</a:t>
            </a:r>
            <a:r>
              <a:rPr lang="it-IT" sz="1800" dirty="0"/>
              <a:t/>
            </a:r>
            <a:br>
              <a:rPr lang="it-IT" sz="1800" dirty="0"/>
            </a:br>
            <a:r>
              <a:rPr lang="it-IT" sz="1800" dirty="0"/>
              <a:t>Federica </a:t>
            </a:r>
            <a:r>
              <a:rPr lang="it-IT" sz="1800" dirty="0" err="1" smtClean="0"/>
              <a:t>Schenato</a:t>
            </a:r>
            <a:r>
              <a:rPr lang="it-IT" sz="1800" dirty="0" smtClean="0"/>
              <a:t> 041 - 279 1503</a:t>
            </a:r>
            <a:r>
              <a:rPr lang="it-IT" sz="1800" dirty="0"/>
              <a:t/>
            </a:r>
            <a:br>
              <a:rPr lang="it-IT" sz="1800" dirty="0"/>
            </a:br>
            <a:r>
              <a:rPr lang="it-IT" sz="1800" u="sng" dirty="0" smtClean="0">
                <a:hlinkClick r:id="rId4"/>
              </a:rPr>
              <a:t>federica.schenato@regione.veneto.it</a:t>
            </a:r>
            <a:r>
              <a:rPr lang="it-IT" sz="1800" u="sng" dirty="0" smtClean="0"/>
              <a:t/>
            </a:r>
            <a:br>
              <a:rPr lang="it-IT" sz="1800" u="sng" dirty="0" smtClean="0"/>
            </a:br>
            <a:r>
              <a:rPr lang="it-IT" sz="1800" u="sng" dirty="0"/>
              <a:t/>
            </a:r>
            <a:br>
              <a:rPr lang="it-IT" sz="1800" u="sng" dirty="0"/>
            </a:br>
            <a:r>
              <a:rPr lang="it-IT" sz="1800" dirty="0"/>
              <a:t>Roberto Vedelago </a:t>
            </a:r>
            <a:r>
              <a:rPr lang="it-IT" sz="1800" dirty="0" smtClean="0"/>
              <a:t>041 - 279 1446</a:t>
            </a:r>
            <a:r>
              <a:rPr lang="it-IT" sz="1800" u="sng" dirty="0"/>
              <a:t/>
            </a:r>
            <a:br>
              <a:rPr lang="it-IT" sz="1800" u="sng" dirty="0"/>
            </a:br>
            <a:r>
              <a:rPr lang="it-IT" sz="1800" u="sng" dirty="0" smtClean="0">
                <a:hlinkClick r:id="rId5"/>
              </a:rPr>
              <a:t>roberto.vedelago@regione.veneto.it</a:t>
            </a:r>
            <a:endParaRPr sz="1800" dirty="0"/>
          </a:p>
        </p:txBody>
      </p:sp>
      <p:pic>
        <p:nvPicPr>
          <p:cNvPr id="432" name="Google Shape;432;p25" descr="Immagine che contiene accessorio&#10;&#10;Descrizione generata automaticamente"/>
          <p:cNvPicPr preferRelativeResize="0">
            <a:picLocks noGrp="1"/>
          </p:cNvPicPr>
          <p:nvPr>
            <p:ph type="body" idx="2"/>
          </p:nvPr>
        </p:nvPicPr>
        <p:blipFill rotWithShape="1">
          <a:blip r:embed="rId6">
            <a:alphaModFix/>
          </a:blip>
          <a:srcRect/>
          <a:stretch/>
        </p:blipFill>
        <p:spPr>
          <a:xfrm>
            <a:off x="5292079" y="3429000"/>
            <a:ext cx="3520873" cy="2194347"/>
          </a:xfrm>
          <a:prstGeom prst="rect">
            <a:avLst/>
          </a:prstGeom>
          <a:noFill/>
          <a:ln>
            <a:noFill/>
          </a:ln>
        </p:spPr>
      </p:pic>
      <p:sp>
        <p:nvSpPr>
          <p:cNvPr id="433" name="Google Shape;433;p25"/>
          <p:cNvSpPr txBox="1"/>
          <p:nvPr/>
        </p:nvSpPr>
        <p:spPr>
          <a:xfrm>
            <a:off x="4663440" y="1289305"/>
            <a:ext cx="4229461"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6000" b="1" i="1" dirty="0">
                <a:solidFill>
                  <a:srgbClr val="538CD5"/>
                </a:solidFill>
                <a:latin typeface="Corsiva"/>
                <a:ea typeface="Corsiva"/>
                <a:cs typeface="Corsiva"/>
                <a:sym typeface="Corsiva"/>
              </a:rPr>
              <a:t>Grazie per l’attenzione!</a:t>
            </a:r>
            <a:endParaRPr sz="6000" dirty="0"/>
          </a:p>
        </p:txBody>
      </p:sp>
      <p:pic>
        <p:nvPicPr>
          <p:cNvPr id="434" name="Google Shape;434;p25"/>
          <p:cNvPicPr preferRelativeResize="0"/>
          <p:nvPr/>
        </p:nvPicPr>
        <p:blipFill rotWithShape="1">
          <a:blip r:embed="rId7">
            <a:alphaModFix/>
          </a:blip>
          <a:srcRect b="50000"/>
          <a:stretch/>
        </p:blipFill>
        <p:spPr>
          <a:xfrm>
            <a:off x="251099" y="836712"/>
            <a:ext cx="3393704" cy="5269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p:cTn id="7" dur="500" fill="hold"/>
                                        <p:tgtEl>
                                          <p:spTgt spid="433"/>
                                        </p:tgtEl>
                                        <p:attrNameLst>
                                          <p:attrName>ppt_w</p:attrName>
                                        </p:attrNameLst>
                                      </p:cBhvr>
                                      <p:tavLst>
                                        <p:tav tm="0">
                                          <p:val>
                                            <p:fltVal val="0"/>
                                          </p:val>
                                        </p:tav>
                                        <p:tav tm="100000">
                                          <p:val>
                                            <p:strVal val="#ppt_w"/>
                                          </p:val>
                                        </p:tav>
                                      </p:tavLst>
                                    </p:anim>
                                    <p:anim calcmode="lin" valueType="num">
                                      <p:cBhvr>
                                        <p:cTn id="8" dur="500" fill="hold"/>
                                        <p:tgtEl>
                                          <p:spTgt spid="433"/>
                                        </p:tgtEl>
                                        <p:attrNameLst>
                                          <p:attrName>ppt_h</p:attrName>
                                        </p:attrNameLst>
                                      </p:cBhvr>
                                      <p:tavLst>
                                        <p:tav tm="0">
                                          <p:val>
                                            <p:fltVal val="0"/>
                                          </p:val>
                                        </p:tav>
                                        <p:tav tm="100000">
                                          <p:val>
                                            <p:strVal val="#ppt_h"/>
                                          </p:val>
                                        </p:tav>
                                      </p:tavLst>
                                    </p:anim>
                                    <p:animEffect transition="in" filter="fade">
                                      <p:cBhvr>
                                        <p:cTn id="9" dur="5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4" name="Rettangolo 23"/>
          <p:cNvSpPr/>
          <p:nvPr/>
        </p:nvSpPr>
        <p:spPr>
          <a:xfrm>
            <a:off x="299280" y="1628453"/>
            <a:ext cx="2291781" cy="976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grpSp>
        <p:nvGrpSpPr>
          <p:cNvPr id="191" name="Google Shape;191;p5"/>
          <p:cNvGrpSpPr/>
          <p:nvPr/>
        </p:nvGrpSpPr>
        <p:grpSpPr>
          <a:xfrm>
            <a:off x="299280" y="2893452"/>
            <a:ext cx="8533358" cy="3461634"/>
            <a:chOff x="412018" y="171509"/>
            <a:chExt cx="6435297" cy="3256275"/>
          </a:xfrm>
        </p:grpSpPr>
        <p:sp>
          <p:nvSpPr>
            <p:cNvPr id="192" name="Google Shape;192;p5"/>
            <p:cNvSpPr/>
            <p:nvPr/>
          </p:nvSpPr>
          <p:spPr>
            <a:xfrm>
              <a:off x="684400" y="171509"/>
              <a:ext cx="2948495" cy="921404"/>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txBox="1"/>
            <p:nvPr/>
          </p:nvSpPr>
          <p:spPr>
            <a:xfrm>
              <a:off x="684400" y="171509"/>
              <a:ext cx="2948495" cy="921404"/>
            </a:xfrm>
            <a:prstGeom prst="rect">
              <a:avLst/>
            </a:prstGeom>
            <a:noFill/>
            <a:ln>
              <a:noFill/>
            </a:ln>
          </p:spPr>
          <p:txBody>
            <a:bodyPr spcFirstLastPara="1" wrap="square" lIns="624075" tIns="64750" rIns="64750" bIns="64750" anchor="ctr" anchorCtr="0">
              <a:noAutofit/>
            </a:bodyPr>
            <a:lstStyle/>
            <a:p>
              <a:pPr lvl="0" algn="just">
                <a:lnSpc>
                  <a:spcPct val="90000"/>
                </a:lnSpc>
                <a:buClr>
                  <a:schemeClr val="dk1"/>
                </a:buClr>
                <a:buSzPts val="1700"/>
              </a:pPr>
              <a:r>
                <a:rPr lang="it-IT" sz="1100" b="1" dirty="0">
                  <a:solidFill>
                    <a:schemeClr val="dk1"/>
                  </a:solidFill>
                  <a:latin typeface="Candara"/>
                  <a:ea typeface="Candara"/>
                  <a:cs typeface="Candara"/>
                </a:rPr>
                <a:t>Azioni di </a:t>
              </a:r>
              <a:r>
                <a:rPr lang="it-IT" sz="1100" b="1" dirty="0">
                  <a:solidFill>
                    <a:schemeClr val="dk1"/>
                  </a:solidFill>
                  <a:effectLst>
                    <a:outerShdw blurRad="38100" dist="38100" dir="2700000" algn="tl">
                      <a:srgbClr val="000000">
                        <a:alpha val="43137"/>
                      </a:srgbClr>
                    </a:outerShdw>
                  </a:effectLst>
                  <a:latin typeface="Candara"/>
                  <a:ea typeface="Candara"/>
                  <a:cs typeface="Candara"/>
                </a:rPr>
                <a:t>contrasto alla povertà sanitaria</a:t>
              </a:r>
              <a:r>
                <a:rPr lang="it-IT" sz="1100" b="1" dirty="0">
                  <a:solidFill>
                    <a:schemeClr val="dk1"/>
                  </a:solidFill>
                  <a:latin typeface="Candara"/>
                  <a:ea typeface="Candara"/>
                  <a:cs typeface="Candara"/>
                </a:rPr>
                <a:t> rivolte a persone vulnerabili, anche in ragione di temporaneo disagio socio economico, al fine di contrastare il rischio di deprivazione nell'accesso alle </a:t>
              </a:r>
              <a:r>
                <a:rPr lang="it-IT" sz="1100" b="1" dirty="0" smtClean="0">
                  <a:solidFill>
                    <a:schemeClr val="dk1"/>
                  </a:solidFill>
                  <a:latin typeface="Candara"/>
                  <a:ea typeface="Candara"/>
                  <a:cs typeface="Candara"/>
                </a:rPr>
                <a:t>cure.</a:t>
              </a:r>
              <a:endParaRPr sz="1100" b="1" dirty="0">
                <a:solidFill>
                  <a:schemeClr val="dk1"/>
                </a:solidFill>
                <a:latin typeface="Candara"/>
                <a:ea typeface="Candara"/>
                <a:cs typeface="Candara"/>
              </a:endParaRPr>
            </a:p>
          </p:txBody>
        </p:sp>
        <p:sp>
          <p:nvSpPr>
            <p:cNvPr id="194" name="Google Shape;194;p5"/>
            <p:cNvSpPr/>
            <p:nvPr/>
          </p:nvSpPr>
          <p:spPr>
            <a:xfrm>
              <a:off x="412018" y="286082"/>
              <a:ext cx="510494" cy="711058"/>
            </a:xfrm>
            <a:prstGeom prst="rect">
              <a:avLst/>
            </a:prstGeom>
            <a:blipFill rotWithShape="1">
              <a:blip r:embed="rId3">
                <a:alphaModFix/>
              </a:blip>
              <a:stretch>
                <a:fillRect l="-24998" r="-24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898820" y="171509"/>
              <a:ext cx="2948495" cy="921404"/>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txBox="1"/>
            <p:nvPr/>
          </p:nvSpPr>
          <p:spPr>
            <a:xfrm>
              <a:off x="3898820" y="171510"/>
              <a:ext cx="2948495" cy="870563"/>
            </a:xfrm>
            <a:prstGeom prst="rect">
              <a:avLst/>
            </a:prstGeom>
            <a:noFill/>
            <a:ln>
              <a:noFill/>
            </a:ln>
          </p:spPr>
          <p:txBody>
            <a:bodyPr spcFirstLastPara="1" wrap="square" lIns="624075" tIns="64750" rIns="64750" bIns="64750" anchor="ctr" anchorCtr="0">
              <a:noAutofit/>
            </a:bodyPr>
            <a:lstStyle/>
            <a:p>
              <a:pPr lvl="0" algn="just">
                <a:lnSpc>
                  <a:spcPct val="90000"/>
                </a:lnSpc>
                <a:buClr>
                  <a:schemeClr val="dk1"/>
                </a:buClr>
                <a:buSzPts val="1700"/>
              </a:pPr>
              <a:r>
                <a:rPr lang="it-IT" sz="1100" b="1" dirty="0">
                  <a:solidFill>
                    <a:schemeClr val="dk1"/>
                  </a:solidFill>
                  <a:latin typeface="Candara"/>
                  <a:ea typeface="Candara"/>
                  <a:cs typeface="Candara"/>
                </a:rPr>
                <a:t>Azioni di sostegno alle </a:t>
              </a:r>
              <a:r>
                <a:rPr lang="it-IT" sz="1100" b="1" dirty="0">
                  <a:solidFill>
                    <a:schemeClr val="dk1"/>
                  </a:solidFill>
                  <a:effectLst>
                    <a:outerShdw blurRad="38100" dist="38100" dir="2700000" algn="tl">
                      <a:srgbClr val="000000">
                        <a:alpha val="43137"/>
                      </a:srgbClr>
                    </a:outerShdw>
                  </a:effectLst>
                  <a:latin typeface="Candara"/>
                  <a:ea typeface="Candara"/>
                  <a:cs typeface="Candara"/>
                </a:rPr>
                <a:t>attività di recupero, raccolta e distribuzione delle eccedenze alimentari</a:t>
              </a:r>
              <a:r>
                <a:rPr lang="it-IT" sz="1100" b="1" dirty="0">
                  <a:solidFill>
                    <a:schemeClr val="dk1"/>
                  </a:solidFill>
                  <a:latin typeface="Candara"/>
                  <a:ea typeface="Candara"/>
                  <a:cs typeface="Candara"/>
                </a:rPr>
                <a:t> a favore di persone e famiglie che non riescono ad accedere ad una alimentazione sufficiente e sicura, ad integrazione o a rinforzo delle attività della Rete degli Empori della solidarietà regionali.</a:t>
              </a:r>
              <a:endParaRPr sz="1100" b="1" dirty="0">
                <a:solidFill>
                  <a:schemeClr val="dk1"/>
                </a:solidFill>
                <a:latin typeface="Candara"/>
                <a:ea typeface="Candara"/>
                <a:cs typeface="Candara"/>
              </a:endParaRPr>
            </a:p>
          </p:txBody>
        </p:sp>
        <p:sp>
          <p:nvSpPr>
            <p:cNvPr id="197" name="Google Shape;197;p5"/>
            <p:cNvSpPr/>
            <p:nvPr/>
          </p:nvSpPr>
          <p:spPr>
            <a:xfrm>
              <a:off x="3675712" y="233143"/>
              <a:ext cx="473954" cy="763997"/>
            </a:xfrm>
            <a:prstGeom prst="rect">
              <a:avLst/>
            </a:prstGeom>
            <a:blipFill rotWithShape="1">
              <a:blip r:embed="rId4">
                <a:alphaModFix/>
              </a:blip>
              <a:stretch>
                <a:fillRect l="-24998" r="-24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4400" y="1331455"/>
              <a:ext cx="2948495" cy="921404"/>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txBox="1"/>
            <p:nvPr/>
          </p:nvSpPr>
          <p:spPr>
            <a:xfrm>
              <a:off x="684400" y="1265351"/>
              <a:ext cx="2948495" cy="921404"/>
            </a:xfrm>
            <a:prstGeom prst="rect">
              <a:avLst/>
            </a:prstGeom>
            <a:noFill/>
            <a:ln>
              <a:noFill/>
            </a:ln>
          </p:spPr>
          <p:txBody>
            <a:bodyPr spcFirstLastPara="1" wrap="square" lIns="624075" tIns="64750" rIns="64750" bIns="64750" anchor="ctr" anchorCtr="0">
              <a:noAutofit/>
            </a:bodyPr>
            <a:lstStyle/>
            <a:p>
              <a:pPr lvl="0" algn="just">
                <a:lnSpc>
                  <a:spcPct val="90000"/>
                </a:lnSpc>
                <a:buClr>
                  <a:schemeClr val="dk1"/>
                </a:buClr>
                <a:buSzPts val="1700"/>
              </a:pPr>
              <a:r>
                <a:rPr lang="it-IT" sz="1100" b="1" dirty="0">
                  <a:solidFill>
                    <a:schemeClr val="dk1"/>
                  </a:solidFill>
                  <a:latin typeface="Candara"/>
                  <a:ea typeface="Candara"/>
                  <a:cs typeface="Candara"/>
                </a:rPr>
                <a:t>Azioni di supporto e di </a:t>
              </a:r>
              <a:r>
                <a:rPr lang="it-IT" sz="1100" b="1" dirty="0">
                  <a:solidFill>
                    <a:schemeClr val="dk1"/>
                  </a:solidFill>
                  <a:effectLst>
                    <a:outerShdw blurRad="38100" dist="38100" dir="2700000" algn="tl">
                      <a:srgbClr val="000000">
                        <a:alpha val="43137"/>
                      </a:srgbClr>
                    </a:outerShdw>
                  </a:effectLst>
                  <a:latin typeface="Candara"/>
                  <a:ea typeface="Candara"/>
                  <a:cs typeface="Candara"/>
                </a:rPr>
                <a:t>potenziamento del trasporto sociale in rete</a:t>
              </a:r>
              <a:r>
                <a:rPr lang="it-IT" sz="1100" b="1" dirty="0">
                  <a:solidFill>
                    <a:schemeClr val="dk1"/>
                  </a:solidFill>
                  <a:latin typeface="Candara"/>
                  <a:ea typeface="Candara"/>
                  <a:cs typeface="Candara"/>
                </a:rPr>
                <a:t>, ad integrazione o a rinforzo della Rete “STACCO” ai fini di solidarietà </a:t>
              </a:r>
              <a:r>
                <a:rPr lang="it-IT" sz="1100" b="1" dirty="0" smtClean="0">
                  <a:solidFill>
                    <a:schemeClr val="dk1"/>
                  </a:solidFill>
                  <a:latin typeface="Candara"/>
                  <a:ea typeface="Candara"/>
                  <a:cs typeface="Candara"/>
                </a:rPr>
                <a:t>sociale.</a:t>
              </a:r>
              <a:endParaRPr sz="1100" b="1" dirty="0">
                <a:solidFill>
                  <a:schemeClr val="dk1"/>
                </a:solidFill>
                <a:latin typeface="Candara"/>
                <a:ea typeface="Candara"/>
                <a:cs typeface="Candara"/>
              </a:endParaRPr>
            </a:p>
          </p:txBody>
        </p:sp>
        <p:sp>
          <p:nvSpPr>
            <p:cNvPr id="200" name="Google Shape;200;p5"/>
            <p:cNvSpPr/>
            <p:nvPr/>
          </p:nvSpPr>
          <p:spPr>
            <a:xfrm>
              <a:off x="461293" y="1381014"/>
              <a:ext cx="516770" cy="761880"/>
            </a:xfrm>
            <a:prstGeom prst="rect">
              <a:avLst/>
            </a:prstGeom>
            <a:blipFill rotWithShape="1">
              <a:blip r:embed="rId5">
                <a:alphaModFix/>
              </a:blip>
              <a:stretch>
                <a:fillRect l="-24998" r="-24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898820" y="1331455"/>
              <a:ext cx="2948495" cy="921404"/>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txBox="1"/>
            <p:nvPr/>
          </p:nvSpPr>
          <p:spPr>
            <a:xfrm>
              <a:off x="3856003" y="1331455"/>
              <a:ext cx="2991312" cy="921404"/>
            </a:xfrm>
            <a:prstGeom prst="rect">
              <a:avLst/>
            </a:prstGeom>
            <a:noFill/>
            <a:ln>
              <a:noFill/>
            </a:ln>
          </p:spPr>
          <p:txBody>
            <a:bodyPr spcFirstLastPara="1" wrap="square" lIns="624075" tIns="64750" rIns="64750" bIns="64750" anchor="ctr" anchorCtr="0">
              <a:noAutofit/>
            </a:bodyPr>
            <a:lstStyle/>
            <a:p>
              <a:pPr lvl="0" algn="just">
                <a:lnSpc>
                  <a:spcPct val="90000"/>
                </a:lnSpc>
                <a:buClr>
                  <a:schemeClr val="dk1"/>
                </a:buClr>
                <a:buSzPts val="1700"/>
              </a:pPr>
              <a:r>
                <a:rPr lang="it-IT" sz="1200" b="1" dirty="0">
                  <a:solidFill>
                    <a:schemeClr val="dk1"/>
                  </a:solidFill>
                  <a:latin typeface="Candara"/>
                  <a:ea typeface="Candara"/>
                  <a:cs typeface="Candara"/>
                </a:rPr>
                <a:t>Azioni di sostegno rivolte agli anziani soli (che vivono a casa) per </a:t>
              </a:r>
              <a:r>
                <a:rPr lang="it-IT" sz="1200" b="1" dirty="0">
                  <a:solidFill>
                    <a:schemeClr val="dk1"/>
                  </a:solidFill>
                  <a:effectLst>
                    <a:outerShdw blurRad="38100" dist="38100" dir="2700000" algn="tl">
                      <a:srgbClr val="000000">
                        <a:alpha val="43137"/>
                      </a:srgbClr>
                    </a:outerShdw>
                  </a:effectLst>
                  <a:latin typeface="Candara"/>
                  <a:ea typeface="Candara"/>
                  <a:cs typeface="Candara"/>
                </a:rPr>
                <a:t>combattere la solitudine e l'isolamento sociale</a:t>
              </a:r>
              <a:r>
                <a:rPr lang="it-IT" sz="1200" b="1" dirty="0">
                  <a:solidFill>
                    <a:schemeClr val="dk1"/>
                  </a:solidFill>
                  <a:latin typeface="Candara"/>
                  <a:ea typeface="Candara"/>
                  <a:cs typeface="Candara"/>
                </a:rPr>
                <a:t>, anche ad integrazione e rinforzo delle progettualità promosse dalla L.R. 23/2017 in materia di invecchiamento attivo</a:t>
              </a:r>
              <a:endParaRPr sz="1200" b="1" dirty="0">
                <a:solidFill>
                  <a:schemeClr val="dk1"/>
                </a:solidFill>
                <a:latin typeface="Candara"/>
                <a:ea typeface="Candara"/>
                <a:cs typeface="Candara"/>
              </a:endParaRPr>
            </a:p>
          </p:txBody>
        </p:sp>
        <p:sp>
          <p:nvSpPr>
            <p:cNvPr id="203" name="Google Shape;203;p5"/>
            <p:cNvSpPr/>
            <p:nvPr/>
          </p:nvSpPr>
          <p:spPr>
            <a:xfrm>
              <a:off x="3675712" y="1380718"/>
              <a:ext cx="473954" cy="795225"/>
            </a:xfrm>
            <a:prstGeom prst="rect">
              <a:avLst/>
            </a:prstGeom>
            <a:blipFill rotWithShape="1">
              <a:blip r:embed="rId6">
                <a:alphaModFix/>
              </a:blip>
              <a:stretch>
                <a:fillRect l="-24998" r="-24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884037" y="2298929"/>
              <a:ext cx="5786648" cy="1128855"/>
            </a:xfrm>
            <a:prstGeom prst="rect">
              <a:avLst/>
            </a:prstGeom>
            <a:solidFill>
              <a:schemeClr val="lt1">
                <a:alpha val="40000"/>
              </a:scheme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txBox="1"/>
            <p:nvPr/>
          </p:nvSpPr>
          <p:spPr>
            <a:xfrm>
              <a:off x="601625" y="2370288"/>
              <a:ext cx="5985750" cy="1038682"/>
            </a:xfrm>
            <a:prstGeom prst="rect">
              <a:avLst/>
            </a:prstGeom>
            <a:noFill/>
            <a:ln>
              <a:noFill/>
            </a:ln>
          </p:spPr>
          <p:txBody>
            <a:bodyPr spcFirstLastPara="1" wrap="square" lIns="624075" tIns="64750" rIns="64750" bIns="64750" anchor="ctr" anchorCtr="0">
              <a:noAutofit/>
            </a:bodyPr>
            <a:lstStyle/>
            <a:p>
              <a:pPr lvl="0" algn="just">
                <a:lnSpc>
                  <a:spcPct val="90000"/>
                </a:lnSpc>
                <a:buClr>
                  <a:schemeClr val="dk1"/>
                </a:buClr>
                <a:buSzPts val="1700"/>
              </a:pPr>
              <a:r>
                <a:rPr lang="it-IT" sz="1100" b="1" dirty="0">
                  <a:solidFill>
                    <a:schemeClr val="dk1"/>
                  </a:solidFill>
                  <a:latin typeface="Candara"/>
                  <a:ea typeface="Candara"/>
                  <a:cs typeface="Candara"/>
                </a:rPr>
                <a:t>Azioni volte a promuovere una progettualità di sistema in grado di generare un impatto positivo a partire dalla implementazione e formazione digitale uniforme, in particolare a favore di ODV e APS presenti su tutto il territorio regionale, nella prospettiva del massimo coinvolgimento e partecipazione del volontariato, al fine di consentire loro di interagire anche con la Pubblica Amministrazione, nell’accesso a risorse e finanziamenti dedicati con l’obiettivo di supportare la transizione verso modelli inclusivi, capaci di captare i bisogni delle comunità e di combattere disparità e disuguaglianze e di promuovere progetti innovativi di welfare economicamente sostenibili. </a:t>
              </a:r>
            </a:p>
          </p:txBody>
        </p:sp>
        <p:sp>
          <p:nvSpPr>
            <p:cNvPr id="206" name="Google Shape;206;p5"/>
            <p:cNvSpPr/>
            <p:nvPr/>
          </p:nvSpPr>
          <p:spPr>
            <a:xfrm>
              <a:off x="515763" y="2464044"/>
              <a:ext cx="467659" cy="788890"/>
            </a:xfrm>
            <a:prstGeom prst="rect">
              <a:avLst/>
            </a:prstGeom>
            <a:blipFill rotWithShape="1">
              <a:blip r:embed="rId7">
                <a:alphaModFix/>
              </a:blip>
              <a:stretch>
                <a:fillRect l="-24998" r="-24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smtClean="0"/>
              <a:t>Obiettivi locali prioritari </a:t>
            </a:r>
            <a:r>
              <a:rPr lang="it-IT" dirty="0"/>
              <a:t/>
            </a:r>
            <a:br>
              <a:rPr lang="it-IT" dirty="0"/>
            </a:br>
            <a:r>
              <a:rPr lang="it-IT" sz="2000" dirty="0"/>
              <a:t>(punto 2, Allegato B </a:t>
            </a:r>
            <a:r>
              <a:rPr lang="it-IT" sz="2000"/>
              <a:t>DGR </a:t>
            </a:r>
            <a:r>
              <a:rPr lang="it-IT" sz="2000" smtClean="0"/>
              <a:t>493/2023</a:t>
            </a:r>
            <a:r>
              <a:rPr lang="it-IT" sz="2000" dirty="0" smtClean="0"/>
              <a:t>)</a:t>
            </a:r>
            <a:endParaRPr dirty="0"/>
          </a:p>
        </p:txBody>
      </p:sp>
      <p:sp>
        <p:nvSpPr>
          <p:cNvPr id="23" name="Rettangolo 22"/>
          <p:cNvSpPr/>
          <p:nvPr/>
        </p:nvSpPr>
        <p:spPr>
          <a:xfrm>
            <a:off x="299280" y="1628365"/>
            <a:ext cx="2458036" cy="954107"/>
          </a:xfrm>
          <a:prstGeom prst="rect">
            <a:avLst/>
          </a:prstGeom>
        </p:spPr>
        <p:txBody>
          <a:bodyPr wrap="square">
            <a:spAutoFit/>
          </a:bodyPr>
          <a:lstStyle/>
          <a:p>
            <a:r>
              <a:rPr lang="it-IT" dirty="0" smtClean="0"/>
              <a:t>N.B.</a:t>
            </a:r>
          </a:p>
          <a:p>
            <a:r>
              <a:rPr lang="it-IT" dirty="0" smtClean="0"/>
              <a:t>Punteggio:</a:t>
            </a:r>
          </a:p>
          <a:p>
            <a:r>
              <a:rPr lang="it-IT" dirty="0" smtClean="0"/>
              <a:t>1 </a:t>
            </a:r>
            <a:r>
              <a:rPr lang="it-IT" dirty="0"/>
              <a:t>obiettivo = 8 punti </a:t>
            </a:r>
            <a:endParaRPr lang="it-IT" dirty="0" smtClean="0"/>
          </a:p>
          <a:p>
            <a:r>
              <a:rPr lang="it-IT" dirty="0" smtClean="0"/>
              <a:t>più </a:t>
            </a:r>
            <a:r>
              <a:rPr lang="it-IT" dirty="0"/>
              <a:t>obiettivi = 13 punti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6"/>
          <p:cNvGrpSpPr/>
          <p:nvPr/>
        </p:nvGrpSpPr>
        <p:grpSpPr>
          <a:xfrm>
            <a:off x="644600" y="2613518"/>
            <a:ext cx="3922414" cy="3922414"/>
            <a:chOff x="2049264" y="0"/>
            <a:chExt cx="3922414" cy="3922414"/>
          </a:xfrm>
        </p:grpSpPr>
        <p:sp>
          <p:nvSpPr>
            <p:cNvPr id="219" name="Google Shape;219;p6"/>
            <p:cNvSpPr/>
            <p:nvPr/>
          </p:nvSpPr>
          <p:spPr>
            <a:xfrm>
              <a:off x="2049264" y="0"/>
              <a:ext cx="3922414" cy="3922414"/>
            </a:xfrm>
            <a:prstGeom prst="ellipse">
              <a:avLst/>
            </a:prstGeom>
            <a:gradFill>
              <a:gsLst>
                <a:gs pos="0">
                  <a:srgbClr val="FFFFFF"/>
                </a:gs>
                <a:gs pos="44000">
                  <a:srgbClr val="ACBEDE"/>
                </a:gs>
                <a:gs pos="100000">
                  <a:srgbClr val="5A83B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txBox="1"/>
            <p:nvPr/>
          </p:nvSpPr>
          <p:spPr>
            <a:xfrm>
              <a:off x="3325029" y="196120"/>
              <a:ext cx="1370883" cy="58836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F243E"/>
                </a:buClr>
                <a:buSzPts val="1500"/>
                <a:buFont typeface="Candara"/>
                <a:buNone/>
              </a:pPr>
              <a:r>
                <a:rPr lang="it-IT" sz="1500" b="1" dirty="0">
                  <a:solidFill>
                    <a:srgbClr val="0F243E"/>
                  </a:solidFill>
                  <a:latin typeface="Candara"/>
                  <a:ea typeface="Candara"/>
                  <a:cs typeface="Candara"/>
                  <a:sym typeface="Candara"/>
                </a:rPr>
                <a:t>Attività di Interesse Generale</a:t>
              </a:r>
              <a:endParaRPr dirty="0"/>
            </a:p>
          </p:txBody>
        </p:sp>
        <p:sp>
          <p:nvSpPr>
            <p:cNvPr id="221" name="Google Shape;221;p6"/>
            <p:cNvSpPr/>
            <p:nvPr/>
          </p:nvSpPr>
          <p:spPr>
            <a:xfrm>
              <a:off x="2539565" y="980603"/>
              <a:ext cx="2941810" cy="2941810"/>
            </a:xfrm>
            <a:prstGeom prst="ellipse">
              <a:avLst/>
            </a:prstGeom>
            <a:gradFill>
              <a:gsLst>
                <a:gs pos="0">
                  <a:srgbClr val="FFFFFF"/>
                </a:gs>
                <a:gs pos="44000">
                  <a:srgbClr val="ACBEDE"/>
                </a:gs>
                <a:gs pos="100000">
                  <a:srgbClr val="5A83B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txBox="1"/>
            <p:nvPr/>
          </p:nvSpPr>
          <p:spPr>
            <a:xfrm>
              <a:off x="3325029" y="1164466"/>
              <a:ext cx="1370883" cy="55158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F243E"/>
                </a:buClr>
                <a:buSzPts val="1500"/>
                <a:buFont typeface="Candara"/>
                <a:buNone/>
              </a:pPr>
              <a:r>
                <a:rPr lang="it-IT" sz="1500" b="1" dirty="0">
                  <a:solidFill>
                    <a:srgbClr val="0F243E"/>
                  </a:solidFill>
                  <a:latin typeface="Candara"/>
                  <a:ea typeface="Candara"/>
                  <a:cs typeface="Candara"/>
                  <a:sym typeface="Candara"/>
                </a:rPr>
                <a:t>Obiettivi generali </a:t>
              </a:r>
              <a:endParaRPr dirty="0"/>
            </a:p>
          </p:txBody>
        </p:sp>
        <p:sp>
          <p:nvSpPr>
            <p:cNvPr id="223" name="Google Shape;223;p6"/>
            <p:cNvSpPr/>
            <p:nvPr/>
          </p:nvSpPr>
          <p:spPr>
            <a:xfrm>
              <a:off x="3029867" y="1961207"/>
              <a:ext cx="1961207" cy="1961207"/>
            </a:xfrm>
            <a:prstGeom prst="ellipse">
              <a:avLst/>
            </a:prstGeom>
            <a:gradFill>
              <a:gsLst>
                <a:gs pos="0">
                  <a:srgbClr val="FFFFFF"/>
                </a:gs>
                <a:gs pos="44000">
                  <a:srgbClr val="ACBEDE"/>
                </a:gs>
                <a:gs pos="100000">
                  <a:srgbClr val="5A83B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txBox="1"/>
            <p:nvPr/>
          </p:nvSpPr>
          <p:spPr>
            <a:xfrm>
              <a:off x="3317079" y="2451508"/>
              <a:ext cx="1386782" cy="98060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F243E"/>
                </a:buClr>
                <a:buSzPts val="1500"/>
                <a:buFont typeface="Candara"/>
                <a:buNone/>
              </a:pPr>
              <a:r>
                <a:rPr lang="it-IT" sz="1500" b="1">
                  <a:solidFill>
                    <a:srgbClr val="0F243E"/>
                  </a:solidFill>
                  <a:latin typeface="Candara"/>
                  <a:ea typeface="Candara"/>
                  <a:cs typeface="Candara"/>
                  <a:sym typeface="Candara"/>
                </a:rPr>
                <a:t>Aree prioritarie di intervento</a:t>
              </a:r>
              <a:endParaRPr/>
            </a:p>
          </p:txBody>
        </p:sp>
      </p:grpSp>
      <p:sp>
        <p:nvSpPr>
          <p:cNvPr id="225" name="Google Shape;225;p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Obiettivi e aree di intervento</a:t>
            </a:r>
            <a:br>
              <a:rPr lang="it-IT" dirty="0"/>
            </a:br>
            <a:r>
              <a:rPr lang="it-IT" sz="2200" dirty="0"/>
              <a:t>Allegato A DGR </a:t>
            </a:r>
            <a:r>
              <a:rPr lang="it-IT" sz="2200" dirty="0" smtClean="0"/>
              <a:t>493/2024</a:t>
            </a:r>
            <a:endParaRPr dirty="0"/>
          </a:p>
        </p:txBody>
      </p:sp>
      <p:cxnSp>
        <p:nvCxnSpPr>
          <p:cNvPr id="226" name="Google Shape;226;p6"/>
          <p:cNvCxnSpPr/>
          <p:nvPr/>
        </p:nvCxnSpPr>
        <p:spPr>
          <a:xfrm flipH="1" flipV="1">
            <a:off x="4327018" y="5006604"/>
            <a:ext cx="1241296" cy="4592"/>
          </a:xfrm>
          <a:prstGeom prst="straightConnector1">
            <a:avLst/>
          </a:prstGeom>
          <a:noFill/>
          <a:ln w="9525" cap="flat" cmpd="sng">
            <a:solidFill>
              <a:srgbClr val="002060"/>
            </a:solidFill>
            <a:prstDash val="solid"/>
            <a:round/>
            <a:headEnd type="none" w="sm" len="sm"/>
            <a:tailEnd type="triangle" w="med" len="med"/>
          </a:ln>
        </p:spPr>
      </p:cxnSp>
      <p:sp>
        <p:nvSpPr>
          <p:cNvPr id="227" name="Google Shape;227;p6"/>
          <p:cNvSpPr/>
          <p:nvPr/>
        </p:nvSpPr>
        <p:spPr>
          <a:xfrm>
            <a:off x="3671900" y="3594121"/>
            <a:ext cx="504056" cy="2824967"/>
          </a:xfrm>
          <a:prstGeom prst="rightBracket">
            <a:avLst>
              <a:gd name="adj" fmla="val 8333"/>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ndara"/>
              <a:ea typeface="Candara"/>
              <a:cs typeface="Candara"/>
              <a:sym typeface="Candara"/>
            </a:endParaRPr>
          </a:p>
        </p:txBody>
      </p:sp>
      <p:sp>
        <p:nvSpPr>
          <p:cNvPr id="229" name="Google Shape;229;p6"/>
          <p:cNvSpPr txBox="1"/>
          <p:nvPr/>
        </p:nvSpPr>
        <p:spPr>
          <a:xfrm>
            <a:off x="5715884" y="3910884"/>
            <a:ext cx="2776257" cy="230828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u="sng" dirty="0">
                <a:solidFill>
                  <a:srgbClr val="0F243E"/>
                </a:solidFill>
                <a:latin typeface="Candara"/>
                <a:ea typeface="Candara"/>
                <a:cs typeface="Candara"/>
                <a:sym typeface="Candara"/>
              </a:rPr>
              <a:t>Attenzione:</a:t>
            </a:r>
            <a:endParaRPr dirty="0"/>
          </a:p>
          <a:p>
            <a:pPr marL="0" marR="0" lvl="0" indent="0" algn="ctr" rtl="0">
              <a:spcBef>
                <a:spcPts val="0"/>
              </a:spcBef>
              <a:spcAft>
                <a:spcPts val="0"/>
              </a:spcAft>
              <a:buNone/>
            </a:pPr>
            <a:r>
              <a:rPr lang="it-IT" sz="1800" dirty="0">
                <a:solidFill>
                  <a:srgbClr val="0F243E"/>
                </a:solidFill>
                <a:latin typeface="Candara"/>
                <a:ea typeface="Candara"/>
                <a:cs typeface="Candara"/>
                <a:sym typeface="Candara"/>
              </a:rPr>
              <a:t> in fase di compilazione della scheda progetto (</a:t>
            </a:r>
            <a:r>
              <a:rPr lang="it-IT" sz="1800" dirty="0" err="1">
                <a:solidFill>
                  <a:srgbClr val="0F243E"/>
                </a:solidFill>
                <a:latin typeface="Candara"/>
                <a:ea typeface="Candara"/>
                <a:cs typeface="Candara"/>
                <a:sym typeface="Candara"/>
              </a:rPr>
              <a:t>All</a:t>
            </a:r>
            <a:r>
              <a:rPr lang="it-IT" sz="1800" dirty="0">
                <a:solidFill>
                  <a:srgbClr val="0F243E"/>
                </a:solidFill>
                <a:latin typeface="Candara"/>
                <a:ea typeface="Candara"/>
                <a:cs typeface="Candara"/>
                <a:sym typeface="Candara"/>
              </a:rPr>
              <a:t>. </a:t>
            </a:r>
            <a:r>
              <a:rPr lang="it-IT" sz="1800" dirty="0" smtClean="0">
                <a:solidFill>
                  <a:srgbClr val="0F243E"/>
                </a:solidFill>
                <a:latin typeface="Candara"/>
                <a:ea typeface="Candara"/>
                <a:cs typeface="Candara"/>
                <a:sym typeface="Candara"/>
              </a:rPr>
              <a:t>C1, paragrafo 8) </a:t>
            </a:r>
            <a:r>
              <a:rPr lang="it-IT" sz="1800" dirty="0">
                <a:solidFill>
                  <a:srgbClr val="0F243E"/>
                </a:solidFill>
                <a:latin typeface="Candara"/>
                <a:ea typeface="Candara"/>
                <a:cs typeface="Candara"/>
                <a:sym typeface="Candara"/>
              </a:rPr>
              <a:t>indicare non più di </a:t>
            </a:r>
            <a:r>
              <a:rPr lang="it-IT" sz="1800" b="1" dirty="0">
                <a:solidFill>
                  <a:srgbClr val="0F243E"/>
                </a:solidFill>
                <a:latin typeface="Candara"/>
                <a:ea typeface="Candara"/>
                <a:cs typeface="Candara"/>
                <a:sym typeface="Candara"/>
              </a:rPr>
              <a:t>2</a:t>
            </a:r>
            <a:r>
              <a:rPr lang="it-IT" sz="1800" dirty="0">
                <a:solidFill>
                  <a:srgbClr val="0F243E"/>
                </a:solidFill>
                <a:latin typeface="Candara"/>
                <a:ea typeface="Candara"/>
                <a:cs typeface="Candara"/>
                <a:sym typeface="Candara"/>
              </a:rPr>
              <a:t> obiettivi generali e per ciascun obiettivo massimo </a:t>
            </a:r>
            <a:r>
              <a:rPr lang="it-IT" sz="1800" b="1" dirty="0">
                <a:solidFill>
                  <a:srgbClr val="0F243E"/>
                </a:solidFill>
                <a:latin typeface="Candara"/>
                <a:ea typeface="Candara"/>
                <a:cs typeface="Candara"/>
                <a:sym typeface="Candara"/>
              </a:rPr>
              <a:t>2</a:t>
            </a:r>
            <a:r>
              <a:rPr lang="it-IT" sz="1800" dirty="0">
                <a:solidFill>
                  <a:srgbClr val="0F243E"/>
                </a:solidFill>
                <a:latin typeface="Candara"/>
                <a:ea typeface="Candara"/>
                <a:cs typeface="Candara"/>
                <a:sym typeface="Candara"/>
              </a:rPr>
              <a:t> aree prioritarie di intervento!</a:t>
            </a:r>
            <a:endParaRPr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randombar(horizontal)">
                                      <p:cBhvr>
                                        <p:cTn id="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34" name="Google Shape;234;p7"/>
          <p:cNvGrpSpPr/>
          <p:nvPr/>
        </p:nvGrpSpPr>
        <p:grpSpPr>
          <a:xfrm>
            <a:off x="963525" y="2367649"/>
            <a:ext cx="7464356" cy="3089883"/>
            <a:chOff x="0" y="-1"/>
            <a:chExt cx="7464356" cy="3451226"/>
          </a:xfrm>
        </p:grpSpPr>
        <p:cxnSp>
          <p:nvCxnSpPr>
            <p:cNvPr id="235" name="Google Shape;235;p7"/>
            <p:cNvCxnSpPr/>
            <p:nvPr/>
          </p:nvCxnSpPr>
          <p:spPr>
            <a:xfrm>
              <a:off x="0" y="0"/>
              <a:ext cx="7408862" cy="0"/>
            </a:xfrm>
            <a:prstGeom prst="straightConnector1">
              <a:avLst/>
            </a:prstGeom>
            <a:solidFill>
              <a:schemeClr val="accent1"/>
            </a:solidFill>
            <a:ln w="15875" cap="flat" cmpd="sng">
              <a:solidFill>
                <a:schemeClr val="accent1"/>
              </a:solidFill>
              <a:prstDash val="solid"/>
              <a:round/>
              <a:headEnd type="none" w="sm" len="sm"/>
              <a:tailEnd type="none" w="sm" len="sm"/>
            </a:ln>
          </p:spPr>
        </p:cxnSp>
        <p:sp>
          <p:nvSpPr>
            <p:cNvPr id="236" name="Google Shape;236;p7"/>
            <p:cNvSpPr/>
            <p:nvPr/>
          </p:nvSpPr>
          <p:spPr>
            <a:xfrm>
              <a:off x="0" y="0"/>
              <a:ext cx="1481772" cy="34512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a:off x="0" y="0"/>
              <a:ext cx="1426277" cy="276853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ndara"/>
                <a:buNone/>
              </a:pPr>
              <a:endParaRPr sz="2000" b="1" dirty="0">
                <a:solidFill>
                  <a:srgbClr val="0F243E"/>
                </a:solidFill>
                <a:latin typeface="Candara"/>
                <a:ea typeface="Candara"/>
                <a:cs typeface="Candara"/>
                <a:sym typeface="Candara"/>
              </a:endParaRPr>
            </a:p>
            <a:p>
              <a:pPr marL="0" marR="0" lvl="0" indent="0" algn="l" rtl="0">
                <a:lnSpc>
                  <a:spcPct val="90000"/>
                </a:lnSpc>
                <a:spcBef>
                  <a:spcPts val="700"/>
                </a:spcBef>
                <a:spcAft>
                  <a:spcPts val="0"/>
                </a:spcAft>
                <a:buClr>
                  <a:schemeClr val="dk1"/>
                </a:buClr>
                <a:buSzPts val="2000"/>
                <a:buFont typeface="Candara"/>
                <a:buNone/>
              </a:pPr>
              <a:endParaRPr sz="2000" b="1" dirty="0">
                <a:solidFill>
                  <a:srgbClr val="0F243E"/>
                </a:solidFill>
                <a:latin typeface="Candara"/>
                <a:ea typeface="Candara"/>
                <a:cs typeface="Candara"/>
                <a:sym typeface="Candara"/>
              </a:endParaRPr>
            </a:p>
            <a:p>
              <a:pPr marL="0" marR="0" lvl="0" indent="0" algn="l" rtl="0">
                <a:lnSpc>
                  <a:spcPct val="90000"/>
                </a:lnSpc>
                <a:spcBef>
                  <a:spcPts val="700"/>
                </a:spcBef>
                <a:spcAft>
                  <a:spcPts val="0"/>
                </a:spcAft>
                <a:buClr>
                  <a:srgbClr val="0F243E"/>
                </a:buClr>
                <a:buSzPts val="2000"/>
                <a:buFont typeface="Candara"/>
                <a:buNone/>
              </a:pPr>
              <a:r>
                <a:rPr lang="it-IT" sz="2000" b="1" dirty="0">
                  <a:solidFill>
                    <a:srgbClr val="0F243E"/>
                  </a:solidFill>
                  <a:latin typeface="Candara"/>
                  <a:ea typeface="Candara"/>
                  <a:cs typeface="Candara"/>
                  <a:sym typeface="Candara"/>
                </a:rPr>
                <a:t>Soggetti </a:t>
              </a:r>
              <a:r>
                <a:rPr lang="it-IT" sz="2000" b="1" dirty="0" smtClean="0">
                  <a:solidFill>
                    <a:srgbClr val="0F243E"/>
                  </a:solidFill>
                  <a:latin typeface="Candara"/>
                  <a:ea typeface="Candara"/>
                  <a:cs typeface="Candara"/>
                  <a:sym typeface="Candara"/>
                </a:rPr>
                <a:t>proponenti </a:t>
              </a:r>
              <a:r>
                <a:rPr lang="it-IT" sz="2000" dirty="0">
                  <a:solidFill>
                    <a:srgbClr val="0F243E"/>
                  </a:solidFill>
                  <a:latin typeface="Candara"/>
                  <a:ea typeface="Candara"/>
                  <a:cs typeface="Candara"/>
                  <a:sym typeface="Candara"/>
                </a:rPr>
                <a:t>(singoli, </a:t>
              </a:r>
              <a:r>
                <a:rPr lang="it-IT" sz="2000" dirty="0" smtClean="0">
                  <a:solidFill>
                    <a:srgbClr val="0F243E"/>
                  </a:solidFill>
                  <a:latin typeface="Candara"/>
                  <a:ea typeface="Candara"/>
                  <a:cs typeface="Candara"/>
                  <a:sym typeface="Candara"/>
                </a:rPr>
                <a:t>capofila)</a:t>
              </a:r>
              <a:r>
                <a:rPr lang="it-IT" dirty="0">
                  <a:ea typeface="Candara"/>
                </a:rPr>
                <a:t> </a:t>
              </a:r>
              <a:r>
                <a:rPr lang="it-IT" sz="2000" b="1" dirty="0">
                  <a:solidFill>
                    <a:srgbClr val="0F243E"/>
                  </a:solidFill>
                  <a:latin typeface="Candara"/>
                  <a:ea typeface="Candara"/>
                  <a:cs typeface="Candara"/>
                </a:rPr>
                <a:t>e i partner</a:t>
              </a:r>
              <a:endParaRPr lang="it-IT" sz="2000" b="1" dirty="0">
                <a:solidFill>
                  <a:srgbClr val="0F243E"/>
                </a:solidFill>
                <a:latin typeface="Candara"/>
                <a:ea typeface="Candara"/>
                <a:cs typeface="Candara"/>
                <a:sym typeface="Candara"/>
              </a:endParaRPr>
            </a:p>
          </p:txBody>
        </p:sp>
        <p:sp>
          <p:nvSpPr>
            <p:cNvPr id="238" name="Google Shape;238;p7"/>
            <p:cNvSpPr/>
            <p:nvPr/>
          </p:nvSpPr>
          <p:spPr>
            <a:xfrm>
              <a:off x="1592905" y="53925"/>
              <a:ext cx="5815956" cy="1078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a:off x="1648256" y="-1"/>
              <a:ext cx="5816100" cy="1078500"/>
            </a:xfrm>
            <a:prstGeom prst="rect">
              <a:avLst/>
            </a:prstGeom>
            <a:noFill/>
            <a:ln>
              <a:noFill/>
            </a:ln>
          </p:spPr>
          <p:txBody>
            <a:bodyPr spcFirstLastPara="1" wrap="square" lIns="57150" tIns="57150" rIns="57150" bIns="57150" anchor="t" anchorCtr="0">
              <a:noAutofit/>
            </a:bodyPr>
            <a:lstStyle/>
            <a:p>
              <a:pPr lvl="0">
                <a:lnSpc>
                  <a:spcPct val="90000"/>
                </a:lnSpc>
                <a:spcBef>
                  <a:spcPts val="525"/>
                </a:spcBef>
                <a:buClr>
                  <a:srgbClr val="0F243E"/>
                </a:buClr>
                <a:buSzPts val="1500"/>
              </a:pPr>
              <a:r>
                <a:rPr lang="it-IT" sz="1500" b="1" dirty="0" smtClean="0">
                  <a:solidFill>
                    <a:srgbClr val="0F243E"/>
                  </a:solidFill>
                  <a:latin typeface="Candara"/>
                  <a:ea typeface="Candara"/>
                  <a:cs typeface="Candara"/>
                </a:rPr>
                <a:t>- Organizzazioni </a:t>
              </a:r>
              <a:r>
                <a:rPr lang="it-IT" sz="1500" b="1" dirty="0">
                  <a:solidFill>
                    <a:srgbClr val="0F243E"/>
                  </a:solidFill>
                  <a:latin typeface="Candara"/>
                  <a:ea typeface="Candara"/>
                  <a:cs typeface="Candara"/>
                </a:rPr>
                <a:t>di Volontariato </a:t>
              </a:r>
              <a:r>
                <a:rPr lang="it-IT" sz="1500" dirty="0">
                  <a:solidFill>
                    <a:srgbClr val="0F243E"/>
                  </a:solidFill>
                  <a:latin typeface="Candara"/>
                  <a:ea typeface="Candara"/>
                  <a:cs typeface="Candara"/>
                </a:rPr>
                <a:t>(ODV) iscritte al Registro Unico Nazionale del Terzo Settore (</a:t>
              </a:r>
              <a:r>
                <a:rPr lang="it-IT" sz="1500" dirty="0" err="1">
                  <a:solidFill>
                    <a:srgbClr val="0F243E"/>
                  </a:solidFill>
                  <a:latin typeface="Candara"/>
                  <a:ea typeface="Candara"/>
                  <a:cs typeface="Candara"/>
                </a:rPr>
                <a:t>Runts</a:t>
              </a:r>
              <a:r>
                <a:rPr lang="it-IT" sz="1500" dirty="0">
                  <a:solidFill>
                    <a:srgbClr val="0F243E"/>
                  </a:solidFill>
                  <a:latin typeface="Candara"/>
                  <a:ea typeface="Candara"/>
                  <a:cs typeface="Candara"/>
                </a:rPr>
                <a:t>) o trasmigrate dai Registri regionali di settore e in attesa del consolidamento dell’iscrizione al Registro medesimo (art. 101, comma 3, del Codice);</a:t>
              </a:r>
              <a:endParaRPr sz="1500" dirty="0">
                <a:solidFill>
                  <a:srgbClr val="0F243E"/>
                </a:solidFill>
                <a:latin typeface="Candara"/>
                <a:ea typeface="Candara"/>
                <a:cs typeface="Candara"/>
              </a:endParaRPr>
            </a:p>
          </p:txBody>
        </p:sp>
        <p:cxnSp>
          <p:nvCxnSpPr>
            <p:cNvPr id="240" name="Google Shape;240;p7"/>
            <p:cNvCxnSpPr/>
            <p:nvPr/>
          </p:nvCxnSpPr>
          <p:spPr>
            <a:xfrm>
              <a:off x="1481772" y="1132433"/>
              <a:ext cx="5927100" cy="0"/>
            </a:xfrm>
            <a:prstGeom prst="straightConnector1">
              <a:avLst/>
            </a:prstGeom>
            <a:solidFill>
              <a:schemeClr val="accent1"/>
            </a:solidFill>
            <a:ln w="15875" cap="flat" cmpd="sng">
              <a:solidFill>
                <a:srgbClr val="C0CCE1"/>
              </a:solidFill>
              <a:prstDash val="solid"/>
              <a:round/>
              <a:headEnd type="none" w="sm" len="sm"/>
              <a:tailEnd type="none" w="sm" len="sm"/>
            </a:ln>
          </p:spPr>
        </p:cxnSp>
        <p:sp>
          <p:nvSpPr>
            <p:cNvPr id="241" name="Google Shape;241;p7"/>
            <p:cNvSpPr/>
            <p:nvPr/>
          </p:nvSpPr>
          <p:spPr>
            <a:xfrm>
              <a:off x="1592905" y="1186358"/>
              <a:ext cx="5815956" cy="1078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txBox="1"/>
            <p:nvPr/>
          </p:nvSpPr>
          <p:spPr>
            <a:xfrm>
              <a:off x="1592905" y="1240288"/>
              <a:ext cx="5816100" cy="849559"/>
            </a:xfrm>
            <a:prstGeom prst="rect">
              <a:avLst/>
            </a:prstGeom>
            <a:noFill/>
            <a:ln>
              <a:noFill/>
            </a:ln>
          </p:spPr>
          <p:txBody>
            <a:bodyPr spcFirstLastPara="1" wrap="square" lIns="57150" tIns="57150" rIns="57150" bIns="57150" anchor="t" anchorCtr="0">
              <a:noAutofit/>
            </a:bodyPr>
            <a:lstStyle/>
            <a:p>
              <a:pPr lvl="0">
                <a:lnSpc>
                  <a:spcPct val="90000"/>
                </a:lnSpc>
                <a:buClr>
                  <a:srgbClr val="0F243E"/>
                </a:buClr>
                <a:buSzPts val="1500"/>
              </a:pPr>
              <a:r>
                <a:rPr lang="it-IT" sz="1500" b="1" dirty="0" smtClean="0">
                  <a:solidFill>
                    <a:srgbClr val="0F243E"/>
                  </a:solidFill>
                  <a:latin typeface="Candara"/>
                  <a:ea typeface="Candara"/>
                  <a:cs typeface="Candara"/>
                  <a:sym typeface="Candara"/>
                </a:rPr>
                <a:t>- Associazioni </a:t>
              </a:r>
              <a:r>
                <a:rPr lang="it-IT" sz="1500" b="1" dirty="0">
                  <a:solidFill>
                    <a:srgbClr val="0F243E"/>
                  </a:solidFill>
                  <a:latin typeface="Candara"/>
                  <a:ea typeface="Candara"/>
                  <a:cs typeface="Candara"/>
                  <a:sym typeface="Candara"/>
                </a:rPr>
                <a:t>di promozione sociale (</a:t>
              </a:r>
              <a:r>
                <a:rPr lang="it-IT" sz="1500" b="1" dirty="0" err="1">
                  <a:solidFill>
                    <a:srgbClr val="0F243E"/>
                  </a:solidFill>
                  <a:latin typeface="Candara"/>
                  <a:ea typeface="Candara"/>
                  <a:cs typeface="Candara"/>
                  <a:sym typeface="Candara"/>
                </a:rPr>
                <a:t>Aps</a:t>
              </a:r>
              <a:r>
                <a:rPr lang="it-IT" sz="1500" b="1" dirty="0">
                  <a:solidFill>
                    <a:srgbClr val="0F243E"/>
                  </a:solidFill>
                  <a:latin typeface="Candara"/>
                  <a:ea typeface="Candara"/>
                  <a:cs typeface="Candara"/>
                  <a:sym typeface="Candara"/>
                </a:rPr>
                <a:t>) </a:t>
              </a:r>
              <a:r>
                <a:rPr lang="it-IT" sz="1500" dirty="0">
                  <a:solidFill>
                    <a:srgbClr val="0F243E"/>
                  </a:solidFill>
                  <a:latin typeface="Candara"/>
                  <a:ea typeface="Candara"/>
                  <a:cs typeface="Candara"/>
                </a:rPr>
                <a:t>iscritte al </a:t>
              </a:r>
              <a:r>
                <a:rPr lang="it-IT" sz="1500" dirty="0" err="1">
                  <a:solidFill>
                    <a:srgbClr val="0F243E"/>
                  </a:solidFill>
                  <a:latin typeface="Candara"/>
                  <a:ea typeface="Candara"/>
                  <a:cs typeface="Candara"/>
                </a:rPr>
                <a:t>Runts</a:t>
              </a:r>
              <a:r>
                <a:rPr lang="it-IT" sz="1500" dirty="0">
                  <a:solidFill>
                    <a:srgbClr val="0F243E"/>
                  </a:solidFill>
                  <a:latin typeface="Candara"/>
                  <a:ea typeface="Candara"/>
                  <a:cs typeface="Candara"/>
                </a:rPr>
                <a:t> o trasmigrate dai Registri di settore e in attesa del consolidamento dell’iscrizione al Registro medesimo (art. 101, comma 3, del Codice)</a:t>
              </a:r>
              <a:endParaRPr sz="1500" dirty="0">
                <a:solidFill>
                  <a:srgbClr val="0F243E"/>
                </a:solidFill>
                <a:latin typeface="Candara"/>
                <a:ea typeface="Candara"/>
                <a:cs typeface="Candara"/>
                <a:sym typeface="Candara"/>
              </a:endParaRPr>
            </a:p>
          </p:txBody>
        </p:sp>
        <p:cxnSp>
          <p:nvCxnSpPr>
            <p:cNvPr id="243" name="Google Shape;243;p7"/>
            <p:cNvCxnSpPr/>
            <p:nvPr/>
          </p:nvCxnSpPr>
          <p:spPr>
            <a:xfrm>
              <a:off x="1481772" y="2264866"/>
              <a:ext cx="5927089" cy="0"/>
            </a:xfrm>
            <a:prstGeom prst="straightConnector1">
              <a:avLst/>
            </a:prstGeom>
            <a:solidFill>
              <a:schemeClr val="accent1"/>
            </a:solidFill>
            <a:ln w="15875" cap="flat" cmpd="sng">
              <a:solidFill>
                <a:srgbClr val="C0CCE1"/>
              </a:solidFill>
              <a:prstDash val="solid"/>
              <a:round/>
              <a:headEnd type="none" w="sm" len="sm"/>
              <a:tailEnd type="none" w="sm" len="sm"/>
            </a:ln>
          </p:spPr>
        </p:cxnSp>
        <p:sp>
          <p:nvSpPr>
            <p:cNvPr id="244" name="Google Shape;244;p7"/>
            <p:cNvSpPr/>
            <p:nvPr/>
          </p:nvSpPr>
          <p:spPr>
            <a:xfrm>
              <a:off x="1592905" y="2318791"/>
              <a:ext cx="5815956" cy="1078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txBox="1"/>
            <p:nvPr/>
          </p:nvSpPr>
          <p:spPr>
            <a:xfrm>
              <a:off x="1592905" y="2318791"/>
              <a:ext cx="5816100" cy="1078500"/>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ndara"/>
                <a:buNone/>
              </a:pPr>
              <a:r>
                <a:rPr lang="it-IT" sz="1500" b="1" dirty="0" smtClean="0">
                  <a:solidFill>
                    <a:schemeClr val="dk1"/>
                  </a:solidFill>
                  <a:latin typeface="Candara"/>
                  <a:ea typeface="Candara"/>
                  <a:cs typeface="Candara"/>
                  <a:sym typeface="Candara"/>
                </a:rPr>
                <a:t>- F</a:t>
              </a:r>
              <a:r>
                <a:rPr lang="it-IT" sz="1500" b="1" dirty="0" smtClean="0">
                  <a:solidFill>
                    <a:srgbClr val="0F243E"/>
                  </a:solidFill>
                  <a:latin typeface="Candara"/>
                  <a:ea typeface="Candara"/>
                  <a:cs typeface="Candara"/>
                  <a:sym typeface="Candara"/>
                </a:rPr>
                <a:t>ondazioni </a:t>
              </a:r>
              <a:r>
                <a:rPr lang="it-IT" sz="1500" b="1" dirty="0">
                  <a:solidFill>
                    <a:srgbClr val="0F243E"/>
                  </a:solidFill>
                  <a:latin typeface="Candara"/>
                  <a:ea typeface="Candara"/>
                  <a:cs typeface="Candara"/>
                  <a:sym typeface="Candara"/>
                </a:rPr>
                <a:t>del Terzo settore </a:t>
              </a:r>
              <a:r>
                <a:rPr lang="it-IT" sz="1500" dirty="0">
                  <a:solidFill>
                    <a:srgbClr val="0F243E"/>
                  </a:solidFill>
                  <a:latin typeface="Candara"/>
                  <a:ea typeface="Candara"/>
                  <a:cs typeface="Candara"/>
                  <a:sym typeface="Candara"/>
                </a:rPr>
                <a:t>iscritte all’Anagrafe unica delle </a:t>
              </a:r>
              <a:r>
                <a:rPr lang="it-IT" sz="1500" dirty="0" err="1">
                  <a:solidFill>
                    <a:srgbClr val="0F243E"/>
                  </a:solidFill>
                  <a:latin typeface="Candara"/>
                  <a:ea typeface="Candara"/>
                  <a:cs typeface="Candara"/>
                  <a:sym typeface="Candara"/>
                </a:rPr>
                <a:t>onlus</a:t>
              </a:r>
              <a:r>
                <a:rPr lang="it-IT" sz="1500" dirty="0">
                  <a:solidFill>
                    <a:srgbClr val="0F243E"/>
                  </a:solidFill>
                  <a:latin typeface="Candara"/>
                  <a:ea typeface="Candara"/>
                  <a:cs typeface="Candara"/>
                  <a:sym typeface="Candara"/>
                </a:rPr>
                <a:t>, presso l’Agenzia delle Entrate</a:t>
              </a:r>
              <a:endParaRPr sz="1500" dirty="0">
                <a:solidFill>
                  <a:srgbClr val="0F243E"/>
                </a:solidFill>
                <a:latin typeface="Candara"/>
                <a:ea typeface="Candara"/>
                <a:cs typeface="Candara"/>
                <a:sym typeface="Candara"/>
              </a:endParaRPr>
            </a:p>
          </p:txBody>
        </p:sp>
        <p:cxnSp>
          <p:nvCxnSpPr>
            <p:cNvPr id="246" name="Google Shape;246;p7"/>
            <p:cNvCxnSpPr/>
            <p:nvPr/>
          </p:nvCxnSpPr>
          <p:spPr>
            <a:xfrm>
              <a:off x="1481772" y="3168352"/>
              <a:ext cx="5927089" cy="0"/>
            </a:xfrm>
            <a:prstGeom prst="straightConnector1">
              <a:avLst/>
            </a:prstGeom>
            <a:solidFill>
              <a:schemeClr val="accent1"/>
            </a:solidFill>
            <a:ln w="15875" cap="flat" cmpd="sng">
              <a:solidFill>
                <a:srgbClr val="C0CCE1"/>
              </a:solidFill>
              <a:prstDash val="solid"/>
              <a:round/>
              <a:headEnd type="none" w="sm" len="sm"/>
              <a:tailEnd type="none" w="sm" len="sm"/>
            </a:ln>
          </p:spPr>
        </p:cxnSp>
      </p:grpSp>
      <p:sp>
        <p:nvSpPr>
          <p:cNvPr id="247" name="Google Shape;247;p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smtClean="0"/>
              <a:t>Chi può partecipare?</a:t>
            </a:r>
            <a:br>
              <a:rPr lang="it-IT" dirty="0" smtClean="0"/>
            </a:br>
            <a:r>
              <a:rPr lang="it-IT" sz="2000" dirty="0" smtClean="0"/>
              <a:t>(punto 3, Allegato B DGR 493/2024)</a:t>
            </a:r>
            <a:endParaRPr dirty="0"/>
          </a:p>
        </p:txBody>
      </p:sp>
      <p:pic>
        <p:nvPicPr>
          <p:cNvPr id="249" name="Google Shape;249;p7" descr="Lampadina"/>
          <p:cNvPicPr preferRelativeResize="0"/>
          <p:nvPr/>
        </p:nvPicPr>
        <p:blipFill rotWithShape="1">
          <a:blip r:embed="rId3">
            <a:alphaModFix/>
          </a:blip>
          <a:srcRect/>
          <a:stretch/>
        </p:blipFill>
        <p:spPr>
          <a:xfrm>
            <a:off x="275594" y="5936574"/>
            <a:ext cx="817240" cy="817240"/>
          </a:xfrm>
          <a:prstGeom prst="rect">
            <a:avLst/>
          </a:prstGeom>
          <a:noFill/>
          <a:ln>
            <a:noFill/>
          </a:ln>
        </p:spPr>
      </p:pic>
      <p:sp>
        <p:nvSpPr>
          <p:cNvPr id="250" name="Google Shape;250;p7"/>
          <p:cNvSpPr txBox="1"/>
          <p:nvPr/>
        </p:nvSpPr>
        <p:spPr>
          <a:xfrm>
            <a:off x="3362129" y="5228718"/>
            <a:ext cx="3492681" cy="707856"/>
          </a:xfrm>
          <a:prstGeom prst="rect">
            <a:avLst/>
          </a:prstGeom>
          <a:solidFill>
            <a:schemeClr val="tx2"/>
          </a:solidFill>
          <a:ln w="9525" cap="flat" cmpd="sng">
            <a:solidFill>
              <a:srgbClr val="3B649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IT" sz="1700" dirty="0">
                <a:latin typeface="Candara"/>
                <a:ea typeface="Candara"/>
                <a:cs typeface="Candara"/>
                <a:sym typeface="Candara"/>
              </a:rPr>
              <a:t>aventi </a:t>
            </a:r>
            <a:r>
              <a:rPr lang="it-IT" sz="1700" b="1" dirty="0">
                <a:latin typeface="Candara"/>
                <a:ea typeface="Candara"/>
                <a:cs typeface="Candara"/>
                <a:sym typeface="Candara"/>
              </a:rPr>
              <a:t>SEDE LEGALE </a:t>
            </a:r>
            <a:r>
              <a:rPr lang="it-IT" sz="1700" b="1" dirty="0" smtClean="0">
                <a:latin typeface="Candara"/>
                <a:ea typeface="Candara"/>
                <a:cs typeface="Candara"/>
                <a:sym typeface="Candara"/>
              </a:rPr>
              <a:t>o OPERATIVA </a:t>
            </a:r>
            <a:r>
              <a:rPr lang="it-IT" sz="1700" dirty="0" smtClean="0">
                <a:latin typeface="Candara"/>
                <a:ea typeface="Candara"/>
                <a:cs typeface="Candara"/>
                <a:sym typeface="Candara"/>
              </a:rPr>
              <a:t>nel territorio regionale </a:t>
            </a:r>
            <a:endParaRPr dirty="0">
              <a:latin typeface="Candara"/>
              <a:ea typeface="Candara"/>
              <a:cs typeface="Candara"/>
              <a:sym typeface="Candara"/>
            </a:endParaRPr>
          </a:p>
        </p:txBody>
      </p:sp>
      <p:sp>
        <p:nvSpPr>
          <p:cNvPr id="21" name="Google Shape;248;p7"/>
          <p:cNvSpPr txBox="1"/>
          <p:nvPr/>
        </p:nvSpPr>
        <p:spPr>
          <a:xfrm>
            <a:off x="1092834" y="6013167"/>
            <a:ext cx="7442122" cy="784790"/>
          </a:xfrm>
          <a:prstGeom prst="rect">
            <a:avLst/>
          </a:prstGeom>
          <a:solidFill>
            <a:srgbClr val="F8FBD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lvl="0"/>
            <a:r>
              <a:rPr lang="it-IT" sz="1500" dirty="0" smtClean="0">
                <a:solidFill>
                  <a:srgbClr val="0F243E"/>
                </a:solidFill>
                <a:latin typeface="Candara"/>
                <a:sym typeface="Candara"/>
              </a:rPr>
              <a:t>Attenzione!! In caso di SEDE OPERATIVA </a:t>
            </a:r>
            <a:r>
              <a:rPr lang="it-IT" sz="1500" dirty="0" smtClean="0">
                <a:solidFill>
                  <a:srgbClr val="0F243E"/>
                </a:solidFill>
                <a:latin typeface="Candara"/>
              </a:rPr>
              <a:t>è necessario allegare all’istanza di partecipazione apposito </a:t>
            </a:r>
            <a:r>
              <a:rPr lang="it-IT" sz="1500" b="1" dirty="0">
                <a:solidFill>
                  <a:srgbClr val="0F243E"/>
                </a:solidFill>
                <a:latin typeface="Candara"/>
              </a:rPr>
              <a:t>verbale assembleare di costituzione della sede </a:t>
            </a:r>
            <a:r>
              <a:rPr lang="it-IT" sz="1500" b="1" dirty="0" smtClean="0">
                <a:solidFill>
                  <a:srgbClr val="0F243E"/>
                </a:solidFill>
                <a:latin typeface="Candara"/>
              </a:rPr>
              <a:t>operativa </a:t>
            </a:r>
            <a:r>
              <a:rPr lang="it-IT" sz="1500" dirty="0">
                <a:solidFill>
                  <a:srgbClr val="0F243E"/>
                </a:solidFill>
                <a:latin typeface="Candara"/>
              </a:rPr>
              <a:t>con data antecedente di almeno dodici mesi </a:t>
            </a:r>
            <a:r>
              <a:rPr lang="it-IT" sz="1500" dirty="0" smtClean="0">
                <a:solidFill>
                  <a:srgbClr val="0F243E"/>
                </a:solidFill>
                <a:latin typeface="Candara"/>
              </a:rPr>
              <a:t>dalla data del bando (prima del 06/05/2023)</a:t>
            </a:r>
            <a:endParaRPr sz="1500" dirty="0">
              <a:solidFill>
                <a:srgbClr val="0F243E"/>
              </a:solidFill>
              <a:latin typeface="Candara"/>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9"/>
          <p:cNvGraphicFramePr/>
          <p:nvPr>
            <p:extLst>
              <p:ext uri="{D42A27DB-BD31-4B8C-83A1-F6EECF244321}">
                <p14:modId xmlns:p14="http://schemas.microsoft.com/office/powerpoint/2010/main" val="256018948"/>
              </p:ext>
            </p:extLst>
          </p:nvPr>
        </p:nvGraphicFramePr>
        <p:xfrm>
          <a:off x="590872" y="2396880"/>
          <a:ext cx="8229600" cy="2712760"/>
        </p:xfrm>
        <a:graphic>
          <a:graphicData uri="http://schemas.openxmlformats.org/drawingml/2006/table">
            <a:tbl>
              <a:tblPr firstRow="1" bandRow="1">
                <a:noFill/>
                <a:tableStyleId>{0D08800F-12DD-42AD-B5E8-A7F0F86C8AEF}</a:tableStyleId>
              </a:tblPr>
              <a:tblGrid>
                <a:gridCol w="4114800"/>
                <a:gridCol w="4114800"/>
              </a:tblGrid>
              <a:tr h="394025">
                <a:tc>
                  <a:txBody>
                    <a:bodyPr/>
                    <a:lstStyle/>
                    <a:p>
                      <a:pPr marL="0" marR="0" lvl="0" indent="0" algn="ctr" rtl="0">
                        <a:spcBef>
                          <a:spcPts val="0"/>
                        </a:spcBef>
                        <a:spcAft>
                          <a:spcPts val="0"/>
                        </a:spcAft>
                        <a:buNone/>
                      </a:pPr>
                      <a:r>
                        <a:rPr lang="it-IT" sz="2200" u="none" strike="noStrike" cap="none" dirty="0"/>
                        <a:t>Tipologia</a:t>
                      </a:r>
                      <a:endParaRPr dirty="0"/>
                    </a:p>
                  </a:txBody>
                  <a:tcPr marL="91450" marR="91450" marT="45725" marB="45725"/>
                </a:tc>
                <a:tc>
                  <a:txBody>
                    <a:bodyPr/>
                    <a:lstStyle/>
                    <a:p>
                      <a:pPr marL="0" marR="0" lvl="0" indent="0" algn="ctr" rtl="0">
                        <a:spcBef>
                          <a:spcPts val="0"/>
                        </a:spcBef>
                        <a:spcAft>
                          <a:spcPts val="0"/>
                        </a:spcAft>
                        <a:buNone/>
                      </a:pPr>
                      <a:r>
                        <a:rPr lang="it-IT" sz="2200" u="none" strike="noStrike" cap="none"/>
                        <a:t>Limiti di adesione</a:t>
                      </a:r>
                      <a:endParaRPr/>
                    </a:p>
                  </a:txBody>
                  <a:tcPr marL="91450" marR="91450" marT="45725" marB="45725"/>
                </a:tc>
              </a:tr>
              <a:tr h="529225">
                <a:tc>
                  <a:txBody>
                    <a:bodyPr/>
                    <a:lstStyle/>
                    <a:p>
                      <a:pPr marL="0" marR="0" lvl="0" indent="0" algn="l" rtl="0">
                        <a:spcBef>
                          <a:spcPts val="0"/>
                        </a:spcBef>
                        <a:spcAft>
                          <a:spcPts val="0"/>
                        </a:spcAft>
                        <a:buNone/>
                      </a:pPr>
                      <a:r>
                        <a:rPr lang="it-IT" sz="2200" b="1" u="none" strike="noStrike" cap="none" dirty="0"/>
                        <a:t>Enti </a:t>
                      </a:r>
                      <a:r>
                        <a:rPr lang="it-IT" sz="2200" b="1" u="none" strike="noStrike" cap="none" dirty="0" smtClean="0"/>
                        <a:t>proponenti </a:t>
                      </a:r>
                    </a:p>
                    <a:p>
                      <a:pPr marL="0" marR="0" lvl="0" indent="0" algn="l" rtl="0">
                        <a:spcBef>
                          <a:spcPts val="0"/>
                        </a:spcBef>
                        <a:spcAft>
                          <a:spcPts val="0"/>
                        </a:spcAft>
                        <a:buNone/>
                      </a:pPr>
                      <a:r>
                        <a:rPr lang="it-IT" sz="2200" b="1" u="none" strike="noStrike" cap="none" dirty="0" smtClean="0"/>
                        <a:t>(</a:t>
                      </a:r>
                      <a:r>
                        <a:rPr lang="it-IT" sz="2200" b="1" u="none" strike="noStrike" cap="none" dirty="0"/>
                        <a:t>singoli o capofila)</a:t>
                      </a:r>
                      <a:endParaRPr dirty="0"/>
                    </a:p>
                  </a:txBody>
                  <a:tcPr marL="91450" marR="91450" marT="45725" marB="45725"/>
                </a:tc>
                <a:tc>
                  <a:txBody>
                    <a:bodyPr/>
                    <a:lstStyle/>
                    <a:p>
                      <a:pPr marL="0" marR="0" lvl="0" indent="0" algn="l" rtl="0">
                        <a:spcBef>
                          <a:spcPts val="0"/>
                        </a:spcBef>
                        <a:spcAft>
                          <a:spcPts val="0"/>
                        </a:spcAft>
                        <a:buNone/>
                      </a:pPr>
                      <a:r>
                        <a:rPr lang="it-IT" sz="2200" dirty="0"/>
                        <a:t>Adesione a </a:t>
                      </a:r>
                      <a:r>
                        <a:rPr lang="it-IT" sz="2200" b="1" u="sng" dirty="0"/>
                        <a:t>una sola</a:t>
                      </a:r>
                      <a:r>
                        <a:rPr lang="it-IT" sz="2200" dirty="0"/>
                        <a:t> proposta progettuale</a:t>
                      </a:r>
                      <a:endParaRPr dirty="0"/>
                    </a:p>
                  </a:txBody>
                  <a:tcPr marL="91450" marR="91450" marT="45725" marB="45725"/>
                </a:tc>
              </a:tr>
              <a:tr h="529225">
                <a:tc>
                  <a:txBody>
                    <a:bodyPr/>
                    <a:lstStyle/>
                    <a:p>
                      <a:pPr marL="0" marR="0" lvl="0" indent="0" algn="l" rtl="0">
                        <a:spcBef>
                          <a:spcPts val="0"/>
                        </a:spcBef>
                        <a:spcAft>
                          <a:spcPts val="0"/>
                        </a:spcAft>
                        <a:buNone/>
                      </a:pPr>
                      <a:r>
                        <a:rPr lang="it-IT" sz="2200" b="1" dirty="0"/>
                        <a:t>Enti Partner</a:t>
                      </a:r>
                      <a:endParaRPr dirty="0"/>
                    </a:p>
                  </a:txBody>
                  <a:tcPr marL="91450" marR="91450" marT="45725" marB="45725"/>
                </a:tc>
                <a:tc>
                  <a:txBody>
                    <a:bodyPr/>
                    <a:lstStyle/>
                    <a:p>
                      <a:pPr marL="0" marR="0" lvl="0" indent="0" algn="l" rtl="0">
                        <a:spcBef>
                          <a:spcPts val="0"/>
                        </a:spcBef>
                        <a:spcAft>
                          <a:spcPts val="0"/>
                        </a:spcAft>
                        <a:buNone/>
                      </a:pPr>
                      <a:r>
                        <a:rPr lang="it-IT" sz="2200" dirty="0"/>
                        <a:t>Adesione a </a:t>
                      </a:r>
                      <a:r>
                        <a:rPr lang="it-IT" sz="2200" b="1" u="sng" dirty="0"/>
                        <a:t>una sola </a:t>
                      </a:r>
                      <a:r>
                        <a:rPr lang="it-IT" sz="2200" dirty="0"/>
                        <a:t>proposta progettuale</a:t>
                      </a:r>
                      <a:endParaRPr dirty="0"/>
                    </a:p>
                  </a:txBody>
                  <a:tcPr marL="91450" marR="91450" marT="45725" marB="45725"/>
                </a:tc>
              </a:tr>
              <a:tr h="529225">
                <a:tc>
                  <a:txBody>
                    <a:bodyPr/>
                    <a:lstStyle/>
                    <a:p>
                      <a:pPr marL="0" marR="0" lvl="0" indent="0" algn="l" rtl="0">
                        <a:spcBef>
                          <a:spcPts val="0"/>
                        </a:spcBef>
                        <a:spcAft>
                          <a:spcPts val="0"/>
                        </a:spcAft>
                        <a:buNone/>
                      </a:pPr>
                      <a:r>
                        <a:rPr lang="it-IT" sz="2200" b="1"/>
                        <a:t>Enti in collaborazione gratuita</a:t>
                      </a:r>
                      <a:endParaRPr/>
                    </a:p>
                  </a:txBody>
                  <a:tcPr marL="91450" marR="91450" marT="45725" marB="45725"/>
                </a:tc>
                <a:tc>
                  <a:txBody>
                    <a:bodyPr/>
                    <a:lstStyle/>
                    <a:p>
                      <a:pPr marL="0" marR="0" lvl="0" indent="0" algn="l" rtl="0">
                        <a:spcBef>
                          <a:spcPts val="0"/>
                        </a:spcBef>
                        <a:spcAft>
                          <a:spcPts val="0"/>
                        </a:spcAft>
                        <a:buNone/>
                      </a:pPr>
                      <a:r>
                        <a:rPr lang="it-IT" sz="2200" dirty="0"/>
                        <a:t>Possibilità di partecipare a </a:t>
                      </a:r>
                      <a:r>
                        <a:rPr lang="it-IT" sz="2200" b="1" u="sng" dirty="0"/>
                        <a:t>più</a:t>
                      </a:r>
                      <a:r>
                        <a:rPr lang="it-IT" sz="2200" dirty="0"/>
                        <a:t> proposte progettuali</a:t>
                      </a:r>
                      <a:endParaRPr dirty="0"/>
                    </a:p>
                  </a:txBody>
                  <a:tcPr marL="91450" marR="91450" marT="45725" marB="45725"/>
                </a:tc>
              </a:tr>
            </a:tbl>
          </a:graphicData>
        </a:graphic>
      </p:graphicFrame>
      <p:sp>
        <p:nvSpPr>
          <p:cNvPr id="262" name="Google Shape;262;p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a:t>Limiti di adesione</a:t>
            </a:r>
            <a:endParaRPr/>
          </a:p>
        </p:txBody>
      </p:sp>
      <p:sp>
        <p:nvSpPr>
          <p:cNvPr id="263" name="Google Shape;263;p9"/>
          <p:cNvSpPr txBox="1"/>
          <p:nvPr/>
        </p:nvSpPr>
        <p:spPr>
          <a:xfrm>
            <a:off x="889248" y="5376875"/>
            <a:ext cx="7632848" cy="107717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just"/>
            <a:r>
              <a:rPr lang="it-IT" sz="1600" b="1" dirty="0" smtClean="0">
                <a:solidFill>
                  <a:srgbClr val="002060"/>
                </a:solidFill>
                <a:latin typeface="Candara"/>
                <a:ea typeface="Candara"/>
                <a:cs typeface="Candara"/>
              </a:rPr>
              <a:t>Non </a:t>
            </a:r>
            <a:r>
              <a:rPr lang="it-IT" sz="1600" b="1" dirty="0">
                <a:solidFill>
                  <a:srgbClr val="002060"/>
                </a:solidFill>
                <a:latin typeface="Candara"/>
                <a:ea typeface="Candara"/>
                <a:cs typeface="Candara"/>
              </a:rPr>
              <a:t>saranno ammessi a finanziamento i progetti che siano la </a:t>
            </a:r>
            <a:r>
              <a:rPr lang="it-IT" sz="1600" b="1" dirty="0">
                <a:solidFill>
                  <a:srgbClr val="002060"/>
                </a:solidFill>
                <a:effectLst>
                  <a:outerShdw blurRad="38100" dist="38100" dir="2700000" algn="tl">
                    <a:srgbClr val="000000">
                      <a:alpha val="43137"/>
                    </a:srgbClr>
                  </a:outerShdw>
                </a:effectLst>
                <a:latin typeface="Candara"/>
                <a:ea typeface="Candara"/>
                <a:cs typeface="Candara"/>
              </a:rPr>
              <a:t>mera riproposizione di azioni già finanziate</a:t>
            </a:r>
            <a:r>
              <a:rPr lang="it-IT" sz="1600" b="1" dirty="0">
                <a:solidFill>
                  <a:srgbClr val="002060"/>
                </a:solidFill>
                <a:latin typeface="Candara"/>
                <a:ea typeface="Candara"/>
                <a:cs typeface="Candara"/>
              </a:rPr>
              <a:t> con le risorse ex art. 72 del </a:t>
            </a:r>
            <a:r>
              <a:rPr lang="it-IT" sz="1600" b="1" dirty="0" err="1">
                <a:solidFill>
                  <a:srgbClr val="002060"/>
                </a:solidFill>
                <a:latin typeface="Candara"/>
                <a:ea typeface="Candara"/>
                <a:cs typeface="Candara"/>
              </a:rPr>
              <a:t>D.Lgs.</a:t>
            </a:r>
            <a:r>
              <a:rPr lang="it-IT" sz="1600" b="1" dirty="0">
                <a:solidFill>
                  <a:srgbClr val="002060"/>
                </a:solidFill>
                <a:latin typeface="Candara"/>
                <a:ea typeface="Candara"/>
                <a:cs typeface="Candara"/>
              </a:rPr>
              <a:t> 117/17 negli anni precedenti, sempre che </a:t>
            </a:r>
            <a:r>
              <a:rPr lang="it-IT" sz="1600" b="1" dirty="0">
                <a:solidFill>
                  <a:srgbClr val="002060"/>
                </a:solidFill>
                <a:effectLst>
                  <a:outerShdw blurRad="38100" dist="38100" dir="2700000" algn="tl">
                    <a:srgbClr val="000000">
                      <a:alpha val="43137"/>
                    </a:srgbClr>
                  </a:outerShdw>
                </a:effectLst>
                <a:latin typeface="Candara"/>
                <a:ea typeface="Candara"/>
                <a:cs typeface="Candara"/>
              </a:rPr>
              <a:t>non costituiscano consolidamento di azioni di sistema o buone pratiche </a:t>
            </a:r>
            <a:r>
              <a:rPr lang="it-IT" sz="1600" b="1" dirty="0">
                <a:solidFill>
                  <a:srgbClr val="002060"/>
                </a:solidFill>
                <a:latin typeface="Candara"/>
                <a:ea typeface="Candara"/>
                <a:cs typeface="Candara"/>
              </a:rPr>
              <a:t>di forte impatto sociale</a:t>
            </a:r>
            <a:r>
              <a:rPr lang="it-IT" sz="1600" b="1">
                <a:solidFill>
                  <a:srgbClr val="002060"/>
                </a:solidFill>
                <a:latin typeface="Candara"/>
                <a:ea typeface="Candara"/>
                <a:cs typeface="Candara"/>
              </a:rPr>
              <a:t>. </a:t>
            </a:r>
            <a:endParaRPr sz="1600" b="1" dirty="0">
              <a:solidFill>
                <a:srgbClr val="002060"/>
              </a:solidFill>
              <a:latin typeface="Candara"/>
              <a:ea typeface="Candara"/>
              <a:cs typeface="Candara"/>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anim calcmode="lin" valueType="num">
                                      <p:cBhvr>
                                        <p:cTn id="8" dur="1000" fill="hold"/>
                                        <p:tgtEl>
                                          <p:spTgt spid="263"/>
                                        </p:tgtEl>
                                        <p:attrNameLst>
                                          <p:attrName>ppt_x</p:attrName>
                                        </p:attrNameLst>
                                      </p:cBhvr>
                                      <p:tavLst>
                                        <p:tav tm="0">
                                          <p:val>
                                            <p:strVal val="#ppt_x"/>
                                          </p:val>
                                        </p:tav>
                                        <p:tav tm="100000">
                                          <p:val>
                                            <p:strVal val="#ppt_x"/>
                                          </p:val>
                                        </p:tav>
                                      </p:tavLst>
                                    </p:anim>
                                    <p:anim calcmode="lin" valueType="num">
                                      <p:cBhvr>
                                        <p:cTn id="9"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
          <p:cNvSpPr txBox="1">
            <a:spLocks noGrp="1"/>
          </p:cNvSpPr>
          <p:nvPr>
            <p:ph type="body" idx="1"/>
          </p:nvPr>
        </p:nvSpPr>
        <p:spPr>
          <a:xfrm>
            <a:off x="310896" y="2505456"/>
            <a:ext cx="8833104" cy="3136392"/>
          </a:xfrm>
          <a:prstGeom prst="rect">
            <a:avLst/>
          </a:prstGeom>
          <a:noFill/>
          <a:ln>
            <a:noFill/>
          </a:ln>
        </p:spPr>
        <p:txBody>
          <a:bodyPr spcFirstLastPara="1" wrap="square" lIns="91425" tIns="45700" rIns="91425" bIns="45700" anchor="t" anchorCtr="0">
            <a:noAutofit/>
          </a:bodyPr>
          <a:lstStyle/>
          <a:p>
            <a:pPr marL="274320" lvl="0" indent="-274320">
              <a:spcBef>
                <a:spcPts val="0"/>
              </a:spcBef>
              <a:buSzPts val="2220"/>
            </a:pPr>
            <a:r>
              <a:rPr lang="it-IT" sz="1800" dirty="0"/>
              <a:t>È consentita la partecipazione a </a:t>
            </a:r>
            <a:r>
              <a:rPr lang="it-IT" sz="1800" u="sng" dirty="0"/>
              <a:t>titolo gratuito</a:t>
            </a:r>
            <a:r>
              <a:rPr lang="it-IT" sz="1800" dirty="0"/>
              <a:t> di </a:t>
            </a:r>
            <a:r>
              <a:rPr lang="it-IT" sz="1800" b="1" dirty="0"/>
              <a:t>enti diversi da ODV, APS e Fondazioni ONLUS</a:t>
            </a:r>
            <a:r>
              <a:rPr lang="it-IT" sz="1800" dirty="0"/>
              <a:t>, quali altri Enti del Terzo settore, Enti pubblici (compresi gli Enti locali, le Aziende ULSS, altri enti pubblici e le istituzioni scolastiche di ogni ordine e grado, gli organi della giustizia) o privati (enti senza scopo di lucro, le associazioni, le cooperative sociali, le imprese sociali, gli enti filantropici, le associazioni sportive dilettantistiche, enti ecclesiastici e religiosi, ONG, Fondazioni e altri enti senza scopo di lucro - e gli enti profit</a:t>
            </a:r>
            <a:r>
              <a:rPr lang="it-IT" sz="1800" dirty="0" smtClean="0"/>
              <a:t>). Utilizzare </a:t>
            </a:r>
            <a:r>
              <a:rPr lang="it-IT" sz="1800" dirty="0" smtClean="0">
                <a:effectLst>
                  <a:outerShdw blurRad="38100" dist="38100" dir="2700000" algn="tl">
                    <a:srgbClr val="000000">
                      <a:alpha val="43137"/>
                    </a:srgbClr>
                  </a:outerShdw>
                </a:effectLst>
              </a:rPr>
              <a:t>Allegato C.4 </a:t>
            </a:r>
            <a:r>
              <a:rPr lang="it-IT" sz="1800" dirty="0" smtClean="0"/>
              <a:t>della DGR 493/2024</a:t>
            </a:r>
          </a:p>
          <a:p>
            <a:pPr marL="274320" lvl="0" indent="-274320">
              <a:spcBef>
                <a:spcPts val="0"/>
              </a:spcBef>
              <a:buSzPts val="2220"/>
            </a:pPr>
            <a:r>
              <a:rPr lang="it-IT" sz="1800" dirty="0" smtClean="0"/>
              <a:t>N.B. la presenza di collaborazioni gratuite comporta punteggio art. 12 punto 6 </a:t>
            </a:r>
            <a:r>
              <a:rPr lang="it-IT" sz="1800" dirty="0" err="1" smtClean="0"/>
              <a:t>All.B</a:t>
            </a:r>
            <a:endParaRPr sz="1800" dirty="0"/>
          </a:p>
          <a:p>
            <a:pPr marL="0" lvl="0" indent="0" algn="l" rtl="0">
              <a:spcBef>
                <a:spcPts val="444"/>
              </a:spcBef>
              <a:spcAft>
                <a:spcPts val="0"/>
              </a:spcAft>
              <a:buSzPts val="2220"/>
              <a:buNone/>
            </a:pPr>
            <a:r>
              <a:rPr lang="it-IT" sz="1800" u="sng" dirty="0"/>
              <a:t>Unico vincolo: gratuità della partecipazione </a:t>
            </a:r>
            <a:endParaRPr sz="1800" dirty="0"/>
          </a:p>
          <a:p>
            <a:pPr marL="274320" lvl="0" indent="-274320" algn="l" rtl="0">
              <a:spcBef>
                <a:spcPts val="444"/>
              </a:spcBef>
              <a:spcAft>
                <a:spcPts val="0"/>
              </a:spcAft>
              <a:buSzPts val="2220"/>
              <a:buChar char="*"/>
            </a:pPr>
            <a:r>
              <a:rPr lang="it-IT" sz="1800" dirty="0"/>
              <a:t>no assegnazione budget</a:t>
            </a:r>
            <a:endParaRPr sz="1800" dirty="0"/>
          </a:p>
          <a:p>
            <a:pPr marL="274320" lvl="0" indent="-274320" algn="l" rtl="0">
              <a:spcBef>
                <a:spcPts val="444"/>
              </a:spcBef>
              <a:spcAft>
                <a:spcPts val="0"/>
              </a:spcAft>
              <a:buSzPts val="2220"/>
              <a:buChar char="*"/>
            </a:pPr>
            <a:r>
              <a:rPr lang="it-IT" sz="1800" dirty="0"/>
              <a:t>no possibilità di rendicontare costi all’interno del </a:t>
            </a:r>
            <a:r>
              <a:rPr lang="it-IT" sz="1800" dirty="0" smtClean="0"/>
              <a:t>progetto</a:t>
            </a:r>
          </a:p>
        </p:txBody>
      </p:sp>
      <p:sp>
        <p:nvSpPr>
          <p:cNvPr id="256" name="Google Shape;256;p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ndara"/>
              <a:buNone/>
            </a:pPr>
            <a:r>
              <a:rPr lang="it-IT" dirty="0"/>
              <a:t>Collaborazioni gratuite</a:t>
            </a:r>
            <a:br>
              <a:rPr lang="it-IT" dirty="0"/>
            </a:br>
            <a:r>
              <a:rPr lang="it-IT" sz="2200" dirty="0"/>
              <a:t>(punto 4, Allegato B DGR </a:t>
            </a:r>
            <a:r>
              <a:rPr lang="it-IT" sz="2200" dirty="0" smtClean="0"/>
              <a:t>493/2024)</a:t>
            </a:r>
            <a:endParaRPr dirty="0"/>
          </a:p>
        </p:txBody>
      </p:sp>
      <p:sp>
        <p:nvSpPr>
          <p:cNvPr id="2" name="Elaborazione 1"/>
          <p:cNvSpPr/>
          <p:nvPr/>
        </p:nvSpPr>
        <p:spPr>
          <a:xfrm>
            <a:off x="1627632" y="5806439"/>
            <a:ext cx="6199632" cy="841248"/>
          </a:xfrm>
          <a:prstGeom prst="flowChartProcess">
            <a:avLst/>
          </a:prstGeom>
          <a:solidFill>
            <a:srgbClr val="F8FB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2060"/>
                </a:solidFill>
              </a:rPr>
              <a:t>In caso di collaborazione con Enti Locali, Aziende </a:t>
            </a:r>
            <a:r>
              <a:rPr lang="it-IT" dirty="0">
                <a:solidFill>
                  <a:srgbClr val="002060"/>
                </a:solidFill>
              </a:rPr>
              <a:t>ULSS, </a:t>
            </a:r>
            <a:r>
              <a:rPr lang="it-IT" dirty="0" smtClean="0">
                <a:solidFill>
                  <a:srgbClr val="002060"/>
                </a:solidFill>
              </a:rPr>
              <a:t>Organi </a:t>
            </a:r>
            <a:r>
              <a:rPr lang="it-IT" dirty="0">
                <a:solidFill>
                  <a:srgbClr val="002060"/>
                </a:solidFill>
              </a:rPr>
              <a:t>della Giustizia</a:t>
            </a:r>
            <a:r>
              <a:rPr lang="it-IT" dirty="0" smtClean="0">
                <a:solidFill>
                  <a:srgbClr val="002060"/>
                </a:solidFill>
              </a:rPr>
              <a:t>, scuole </a:t>
            </a:r>
            <a:r>
              <a:rPr lang="it-IT" dirty="0">
                <a:solidFill>
                  <a:srgbClr val="002060"/>
                </a:solidFill>
              </a:rPr>
              <a:t>di ogni ordine e grado, ecc</a:t>
            </a:r>
            <a:r>
              <a:rPr lang="it-IT" dirty="0" smtClean="0">
                <a:solidFill>
                  <a:srgbClr val="002060"/>
                </a:solidFill>
              </a:rPr>
              <a:t>., </a:t>
            </a:r>
            <a:r>
              <a:rPr lang="it-IT" dirty="0">
                <a:solidFill>
                  <a:srgbClr val="002060"/>
                </a:solidFill>
              </a:rPr>
              <a:t>se </a:t>
            </a:r>
            <a:r>
              <a:rPr lang="it-IT" dirty="0" smtClean="0">
                <a:solidFill>
                  <a:srgbClr val="002060"/>
                </a:solidFill>
              </a:rPr>
              <a:t>intervengono </a:t>
            </a:r>
            <a:r>
              <a:rPr lang="it-IT" dirty="0">
                <a:solidFill>
                  <a:srgbClr val="002060"/>
                </a:solidFill>
              </a:rPr>
              <a:t>in materie di loro </a:t>
            </a:r>
            <a:r>
              <a:rPr lang="it-IT" dirty="0" smtClean="0">
                <a:solidFill>
                  <a:srgbClr val="002060"/>
                </a:solidFill>
              </a:rPr>
              <a:t>competenza, includere </a:t>
            </a:r>
            <a:r>
              <a:rPr lang="it-IT" dirty="0">
                <a:solidFill>
                  <a:srgbClr val="002060"/>
                </a:solidFill>
              </a:rPr>
              <a:t>anche </a:t>
            </a:r>
            <a:r>
              <a:rPr lang="it-IT" b="1" dirty="0" smtClean="0">
                <a:solidFill>
                  <a:srgbClr val="002060"/>
                </a:solidFill>
              </a:rPr>
              <a:t>presa </a:t>
            </a:r>
            <a:r>
              <a:rPr lang="it-IT" b="1" dirty="0">
                <a:solidFill>
                  <a:srgbClr val="002060"/>
                </a:solidFill>
              </a:rPr>
              <a:t>visione del </a:t>
            </a:r>
            <a:r>
              <a:rPr lang="it-IT" b="1" dirty="0" smtClean="0">
                <a:solidFill>
                  <a:srgbClr val="002060"/>
                </a:solidFill>
              </a:rPr>
              <a:t>progetto</a:t>
            </a:r>
            <a:endParaRPr lang="it-IT" b="1" dirty="0">
              <a:solidFill>
                <a:srgbClr val="002060"/>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 y="5678283"/>
            <a:ext cx="1097561" cy="10975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ndara"/>
              <a:buNone/>
            </a:pPr>
            <a:r>
              <a:rPr lang="it-IT" sz="2800" b="1" dirty="0"/>
              <a:t>Ambito territoriale, durata del progetto e conclusione attività</a:t>
            </a:r>
            <a:br>
              <a:rPr lang="it-IT" sz="2800" b="1" dirty="0"/>
            </a:br>
            <a:r>
              <a:rPr lang="it-IT" sz="2800" dirty="0"/>
              <a:t>(punto 5, Allegato B DGR </a:t>
            </a:r>
            <a:r>
              <a:rPr lang="it-IT" sz="2800" dirty="0" smtClean="0"/>
              <a:t>493/2024)</a:t>
            </a:r>
            <a:endParaRPr dirty="0"/>
          </a:p>
        </p:txBody>
      </p:sp>
      <p:sp>
        <p:nvSpPr>
          <p:cNvPr id="270" name="Google Shape;270;p10"/>
          <p:cNvSpPr txBox="1">
            <a:spLocks noGrp="1"/>
          </p:cNvSpPr>
          <p:nvPr>
            <p:ph type="body" idx="1"/>
          </p:nvPr>
        </p:nvSpPr>
        <p:spPr>
          <a:xfrm>
            <a:off x="630936" y="2441448"/>
            <a:ext cx="3858767" cy="4069080"/>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400"/>
              <a:buChar char="*"/>
            </a:pPr>
            <a:r>
              <a:rPr lang="it-IT" b="1" dirty="0"/>
              <a:t>Area territoriale</a:t>
            </a:r>
            <a:r>
              <a:rPr lang="it-IT" dirty="0"/>
              <a:t>:   Regione Veneto</a:t>
            </a:r>
            <a:endParaRPr dirty="0"/>
          </a:p>
          <a:p>
            <a:pPr marL="274320" lvl="0" indent="-121920" algn="l" rtl="0">
              <a:spcBef>
                <a:spcPts val="480"/>
              </a:spcBef>
              <a:spcAft>
                <a:spcPts val="0"/>
              </a:spcAft>
              <a:buSzPts val="2400"/>
              <a:buNone/>
            </a:pPr>
            <a:endParaRPr sz="900" dirty="0"/>
          </a:p>
          <a:p>
            <a:pPr marL="274320" lvl="0" indent="-274320" algn="l" rtl="0">
              <a:spcBef>
                <a:spcPts val="480"/>
              </a:spcBef>
              <a:spcAft>
                <a:spcPts val="0"/>
              </a:spcAft>
              <a:buSzPts val="2400"/>
              <a:buChar char="*"/>
            </a:pPr>
            <a:r>
              <a:rPr lang="it-IT" b="1" dirty="0"/>
              <a:t>Durata progetti</a:t>
            </a:r>
            <a:r>
              <a:rPr lang="it-IT" dirty="0"/>
              <a:t>:            non inferiore </a:t>
            </a:r>
            <a:r>
              <a:rPr lang="it-IT" dirty="0" smtClean="0"/>
              <a:t>ai 6 </a:t>
            </a:r>
            <a:r>
              <a:rPr lang="it-IT" dirty="0"/>
              <a:t>mesi</a:t>
            </a:r>
            <a:endParaRPr dirty="0"/>
          </a:p>
          <a:p>
            <a:pPr marL="274320" lvl="0" indent="-121920" algn="l" rtl="0">
              <a:spcBef>
                <a:spcPts val="480"/>
              </a:spcBef>
              <a:spcAft>
                <a:spcPts val="0"/>
              </a:spcAft>
              <a:buSzPts val="2400"/>
              <a:buNone/>
            </a:pPr>
            <a:endParaRPr sz="800" dirty="0"/>
          </a:p>
          <a:p>
            <a:pPr marL="274320" lvl="0" indent="-274320" algn="l" rtl="0">
              <a:spcBef>
                <a:spcPts val="480"/>
              </a:spcBef>
              <a:spcAft>
                <a:spcPts val="0"/>
              </a:spcAft>
              <a:buSzPts val="2400"/>
              <a:buChar char="*"/>
            </a:pPr>
            <a:r>
              <a:rPr lang="it-IT" b="1" dirty="0"/>
              <a:t>Conclusione progetti</a:t>
            </a:r>
            <a:r>
              <a:rPr lang="it-IT" dirty="0" smtClean="0"/>
              <a:t>: </a:t>
            </a:r>
            <a:r>
              <a:rPr lang="it-IT" dirty="0"/>
              <a:t>entro </a:t>
            </a:r>
            <a:r>
              <a:rPr lang="it-IT" dirty="0" smtClean="0"/>
              <a:t>31/12/2025</a:t>
            </a:r>
          </a:p>
          <a:p>
            <a:pPr marL="0" lvl="0" indent="0" algn="l" rtl="0">
              <a:spcBef>
                <a:spcPts val="480"/>
              </a:spcBef>
              <a:spcAft>
                <a:spcPts val="0"/>
              </a:spcAft>
              <a:buSzPts val="2400"/>
              <a:buNone/>
            </a:pPr>
            <a:endParaRPr lang="it-IT" sz="800" dirty="0" smtClean="0"/>
          </a:p>
          <a:p>
            <a:pPr marL="274320" lvl="0" indent="-274320" algn="l" rtl="0">
              <a:spcBef>
                <a:spcPts val="480"/>
              </a:spcBef>
              <a:spcAft>
                <a:spcPts val="0"/>
              </a:spcAft>
              <a:buSzPts val="2400"/>
              <a:buChar char="*"/>
            </a:pPr>
            <a:r>
              <a:rPr lang="it-IT" b="1" dirty="0" smtClean="0"/>
              <a:t>Rendicontazione:</a:t>
            </a:r>
          </a:p>
          <a:p>
            <a:pPr marL="0" lvl="0" indent="0" algn="l" rtl="0">
              <a:spcBef>
                <a:spcPts val="480"/>
              </a:spcBef>
              <a:spcAft>
                <a:spcPts val="0"/>
              </a:spcAft>
              <a:buSzPts val="2400"/>
              <a:buNone/>
            </a:pPr>
            <a:r>
              <a:rPr lang="it-IT" dirty="0" smtClean="0"/>
              <a:t>    entro 31/01/2026</a:t>
            </a:r>
            <a:endParaRPr dirty="0"/>
          </a:p>
        </p:txBody>
      </p:sp>
      <p:pic>
        <p:nvPicPr>
          <p:cNvPr id="271" name="Google Shape;271;p10" descr="Immagine che contiene natura&#10;&#10;Descrizione generata automaticamente"/>
          <p:cNvPicPr preferRelativeResize="0">
            <a:picLocks noGrp="1"/>
          </p:cNvPicPr>
          <p:nvPr>
            <p:ph type="body" idx="2"/>
          </p:nvPr>
        </p:nvPicPr>
        <p:blipFill rotWithShape="1">
          <a:blip r:embed="rId3">
            <a:alphaModFix/>
          </a:blip>
          <a:srcRect/>
          <a:stretch/>
        </p:blipFill>
        <p:spPr>
          <a:xfrm>
            <a:off x="5039931" y="2679700"/>
            <a:ext cx="3032887" cy="3446463"/>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randombar(horizontal)">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0">
                                            <p:txEl>
                                              <p:pRg st="2" end="2"/>
                                            </p:txEl>
                                          </p:spTgt>
                                        </p:tgtEl>
                                        <p:attrNameLst>
                                          <p:attrName>style.visibility</p:attrName>
                                        </p:attrNameLst>
                                      </p:cBhvr>
                                      <p:to>
                                        <p:strVal val="visible"/>
                                      </p:to>
                                    </p:set>
                                    <p:animEffect transition="in" filter="randombar(horizontal)">
                                      <p:cBhvr>
                                        <p:cTn id="12" dur="500"/>
                                        <p:tgtEl>
                                          <p:spTgt spid="2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0">
                                            <p:txEl>
                                              <p:pRg st="4" end="4"/>
                                            </p:txEl>
                                          </p:spTgt>
                                        </p:tgtEl>
                                        <p:attrNameLst>
                                          <p:attrName>style.visibility</p:attrName>
                                        </p:attrNameLst>
                                      </p:cBhvr>
                                      <p:to>
                                        <p:strVal val="visible"/>
                                      </p:to>
                                    </p:set>
                                    <p:animEffect transition="in" filter="randombar(horizontal)">
                                      <p:cBhvr>
                                        <p:cTn id="17" dur="500"/>
                                        <p:tgtEl>
                                          <p:spTgt spid="2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0">
                                            <p:txEl>
                                              <p:pRg st="6" end="6"/>
                                            </p:txEl>
                                          </p:spTgt>
                                        </p:tgtEl>
                                        <p:attrNameLst>
                                          <p:attrName>style.visibility</p:attrName>
                                        </p:attrNameLst>
                                      </p:cBhvr>
                                      <p:to>
                                        <p:strVal val="visible"/>
                                      </p:to>
                                    </p:set>
                                    <p:animEffect transition="in" filter="randombar(horizontal)">
                                      <p:cBhvr>
                                        <p:cTn id="22" dur="500"/>
                                        <p:tgtEl>
                                          <p:spTgt spid="27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70">
                                            <p:txEl>
                                              <p:pRg st="7" end="7"/>
                                            </p:txEl>
                                          </p:spTgt>
                                        </p:tgtEl>
                                        <p:attrNameLst>
                                          <p:attrName>style.visibility</p:attrName>
                                        </p:attrNameLst>
                                      </p:cBhvr>
                                      <p:to>
                                        <p:strVal val="visible"/>
                                      </p:to>
                                    </p:set>
                                    <p:animEffect transition="in" filter="randombar(horizontal)">
                                      <p:cBhvr>
                                        <p:cTn id="27" dur="500"/>
                                        <p:tgtEl>
                                          <p:spTgt spid="2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t>Tipologie progetti</a:t>
            </a:r>
            <a:br>
              <a:rPr lang="it-IT" dirty="0"/>
            </a:br>
            <a:r>
              <a:rPr lang="it-IT" sz="3600" dirty="0"/>
              <a:t>(punto 6, Allegato B DGR </a:t>
            </a:r>
            <a:r>
              <a:rPr lang="it-IT" sz="3600" dirty="0" smtClean="0"/>
              <a:t>493/2024)</a:t>
            </a:r>
            <a:endParaRPr lang="it-IT" sz="3600" dirty="0"/>
          </a:p>
        </p:txBody>
      </p:sp>
      <p:sp>
        <p:nvSpPr>
          <p:cNvPr id="4" name="Segnaposto testo 3"/>
          <p:cNvSpPr>
            <a:spLocks noGrp="1"/>
          </p:cNvSpPr>
          <p:nvPr>
            <p:ph type="body" idx="1"/>
          </p:nvPr>
        </p:nvSpPr>
        <p:spPr>
          <a:xfrm>
            <a:off x="677332" y="2532888"/>
            <a:ext cx="3821516" cy="784988"/>
          </a:xfrm>
        </p:spPr>
        <p:style>
          <a:lnRef idx="3">
            <a:schemeClr val="lt1"/>
          </a:lnRef>
          <a:fillRef idx="1">
            <a:schemeClr val="accent1"/>
          </a:fillRef>
          <a:effectRef idx="1">
            <a:schemeClr val="accent1"/>
          </a:effectRef>
          <a:fontRef idx="minor">
            <a:schemeClr val="lt1"/>
          </a:fontRef>
        </p:style>
        <p:txBody>
          <a:bodyPr>
            <a:noAutofit/>
          </a:bodyPr>
          <a:lstStyle/>
          <a:p>
            <a:r>
              <a:rPr lang="it-IT" sz="2100" b="1" dirty="0" smtClean="0">
                <a:solidFill>
                  <a:schemeClr val="bg1"/>
                </a:solidFill>
              </a:rPr>
              <a:t>Progetti a valenza comunale </a:t>
            </a:r>
          </a:p>
          <a:p>
            <a:r>
              <a:rPr lang="it-IT" sz="2100" b="1" dirty="0" smtClean="0">
                <a:solidFill>
                  <a:schemeClr val="bg1"/>
                </a:solidFill>
              </a:rPr>
              <a:t>e/o </a:t>
            </a:r>
            <a:r>
              <a:rPr lang="it-IT" sz="2100" b="1" dirty="0">
                <a:solidFill>
                  <a:schemeClr val="bg1"/>
                </a:solidFill>
              </a:rPr>
              <a:t>sovracomunale</a:t>
            </a:r>
          </a:p>
        </p:txBody>
      </p:sp>
      <p:sp>
        <p:nvSpPr>
          <p:cNvPr id="5" name="Segnaposto testo 4"/>
          <p:cNvSpPr>
            <a:spLocks noGrp="1"/>
          </p:cNvSpPr>
          <p:nvPr>
            <p:ph type="body" idx="2"/>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it-IT" b="1" dirty="0" smtClean="0"/>
              <a:t>Anche in forma singola</a:t>
            </a:r>
          </a:p>
          <a:p>
            <a:pPr marL="101600" indent="0">
              <a:buNone/>
            </a:pPr>
            <a:endParaRPr lang="it-IT" b="1" dirty="0"/>
          </a:p>
          <a:p>
            <a:r>
              <a:rPr lang="it-IT" b="1" dirty="0" smtClean="0"/>
              <a:t>Costo progetto</a:t>
            </a:r>
          </a:p>
          <a:p>
            <a:pPr marL="101600" indent="0">
              <a:buNone/>
            </a:pPr>
            <a:r>
              <a:rPr lang="it-IT" dirty="0"/>
              <a:t> </a:t>
            </a:r>
            <a:r>
              <a:rPr lang="it-IT" dirty="0" smtClean="0"/>
              <a:t>     Minimo 20.000,00 </a:t>
            </a:r>
            <a:r>
              <a:rPr lang="it-IT" dirty="0"/>
              <a:t>euro</a:t>
            </a:r>
            <a:endParaRPr lang="it-IT" dirty="0" smtClean="0"/>
          </a:p>
          <a:p>
            <a:pPr marL="101600" indent="0">
              <a:buNone/>
            </a:pPr>
            <a:r>
              <a:rPr lang="it-IT" dirty="0" smtClean="0"/>
              <a:t>      Massimo </a:t>
            </a:r>
            <a:r>
              <a:rPr lang="it-IT" dirty="0"/>
              <a:t>2</a:t>
            </a:r>
            <a:r>
              <a:rPr lang="it-IT" dirty="0" smtClean="0"/>
              <a:t>9.999,00 euro</a:t>
            </a:r>
          </a:p>
          <a:p>
            <a:pPr marL="101600" indent="0">
              <a:buNone/>
            </a:pPr>
            <a:endParaRPr lang="it-IT" dirty="0"/>
          </a:p>
          <a:p>
            <a:r>
              <a:rPr lang="it-IT" dirty="0" smtClean="0"/>
              <a:t>Le azioni devono aver ricaduta sul territorio di riferimento</a:t>
            </a:r>
            <a:endParaRPr lang="it-IT" dirty="0"/>
          </a:p>
        </p:txBody>
      </p:sp>
      <p:sp>
        <p:nvSpPr>
          <p:cNvPr id="6" name="Segnaposto testo 5"/>
          <p:cNvSpPr>
            <a:spLocks noGrp="1"/>
          </p:cNvSpPr>
          <p:nvPr>
            <p:ph type="body" idx="3"/>
          </p:nvPr>
        </p:nvSpPr>
        <p:spPr>
          <a:xfrm>
            <a:off x="4654296" y="2532888"/>
            <a:ext cx="4032503" cy="784988"/>
          </a:xfrm>
        </p:spPr>
        <p:style>
          <a:lnRef idx="3">
            <a:schemeClr val="lt1"/>
          </a:lnRef>
          <a:fillRef idx="1">
            <a:schemeClr val="accent1"/>
          </a:fillRef>
          <a:effectRef idx="1">
            <a:schemeClr val="accent1"/>
          </a:effectRef>
          <a:fontRef idx="minor">
            <a:schemeClr val="lt1"/>
          </a:fontRef>
        </p:style>
        <p:txBody>
          <a:bodyPr>
            <a:noAutofit/>
          </a:bodyPr>
          <a:lstStyle/>
          <a:p>
            <a:r>
              <a:rPr lang="it-IT" sz="2100" b="1" dirty="0" smtClean="0">
                <a:solidFill>
                  <a:schemeClr val="bg1"/>
                </a:solidFill>
              </a:rPr>
              <a:t>Progetti a valenza </a:t>
            </a:r>
            <a:r>
              <a:rPr lang="it-IT" sz="2100" b="1" dirty="0">
                <a:solidFill>
                  <a:schemeClr val="bg1"/>
                </a:solidFill>
              </a:rPr>
              <a:t>interprovinciale e/o regionale</a:t>
            </a:r>
          </a:p>
        </p:txBody>
      </p:sp>
      <p:sp>
        <p:nvSpPr>
          <p:cNvPr id="7" name="Segnaposto testo 6"/>
          <p:cNvSpPr>
            <a:spLocks noGrp="1"/>
          </p:cNvSpPr>
          <p:nvPr>
            <p:ph type="body" idx="4"/>
          </p:nvPr>
        </p:nvSpPr>
        <p:spPr>
          <a:xfrm>
            <a:off x="4727447" y="3429000"/>
            <a:ext cx="3959351" cy="269716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it-IT" dirty="0" smtClean="0"/>
              <a:t> </a:t>
            </a:r>
            <a:r>
              <a:rPr lang="it-IT" b="1" dirty="0" smtClean="0"/>
              <a:t>Minimo 3 partner</a:t>
            </a:r>
            <a:r>
              <a:rPr lang="it-IT" dirty="0" smtClean="0"/>
              <a:t> (oltre all’ente capofila)</a:t>
            </a:r>
          </a:p>
          <a:p>
            <a:pPr marL="101600" indent="0">
              <a:buNone/>
            </a:pPr>
            <a:endParaRPr lang="it-IT" dirty="0"/>
          </a:p>
          <a:p>
            <a:r>
              <a:rPr lang="it-IT" b="1" dirty="0" smtClean="0"/>
              <a:t>Costo progetto</a:t>
            </a:r>
          </a:p>
          <a:p>
            <a:pPr marL="101600" indent="0">
              <a:buNone/>
            </a:pPr>
            <a:r>
              <a:rPr lang="it-IT" dirty="0"/>
              <a:t> </a:t>
            </a:r>
            <a:r>
              <a:rPr lang="it-IT" dirty="0" smtClean="0"/>
              <a:t>      Minimo 30.000,00 euro</a:t>
            </a:r>
          </a:p>
          <a:p>
            <a:pPr marL="101600" indent="0">
              <a:buNone/>
            </a:pPr>
            <a:r>
              <a:rPr lang="it-IT" dirty="0" smtClean="0"/>
              <a:t>      Massimo 50.000,00 euro</a:t>
            </a:r>
          </a:p>
          <a:p>
            <a:pPr marL="101600" indent="0">
              <a:buNone/>
            </a:pPr>
            <a:endParaRPr lang="it-IT" dirty="0" smtClean="0"/>
          </a:p>
          <a:p>
            <a:r>
              <a:rPr lang="it-IT" dirty="0"/>
              <a:t>Le azioni </a:t>
            </a:r>
            <a:r>
              <a:rPr lang="it-IT" dirty="0" smtClean="0"/>
              <a:t>devono aver </a:t>
            </a:r>
            <a:r>
              <a:rPr lang="it-IT" dirty="0"/>
              <a:t>ricaduta sul territorio di riferimento</a:t>
            </a:r>
          </a:p>
          <a:p>
            <a:endParaRPr lang="it-IT" b="1" dirty="0" smtClean="0"/>
          </a:p>
          <a:p>
            <a:pPr marL="101600" indent="0">
              <a:buNone/>
            </a:pPr>
            <a:endParaRPr lang="it-IT" b="1" dirty="0" smtClean="0"/>
          </a:p>
        </p:txBody>
      </p:sp>
    </p:spTree>
    <p:extLst>
      <p:ext uri="{BB962C8B-B14F-4D97-AF65-F5344CB8AC3E}">
        <p14:creationId xmlns:p14="http://schemas.microsoft.com/office/powerpoint/2010/main" val="400879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nd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2584</Words>
  <Application>Microsoft Office PowerPoint</Application>
  <PresentationFormat>Presentazione su schermo (4:3)</PresentationFormat>
  <Paragraphs>271</Paragraphs>
  <Slides>25</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Corsiva</vt:lpstr>
      <vt:lpstr>Candara</vt:lpstr>
      <vt:lpstr>Noto Sans Symbols</vt:lpstr>
      <vt:lpstr>Onde</vt:lpstr>
      <vt:lpstr>DGR 493 del 6 maggio 2024   Avviso pubblico per il finanziamento di progetti di rilevanza regionale promossi da Organizzazioni di Volontariato, Associazioni di Promozione Sociale e Fondazioni del Terzo settore, in attuazione dell'Accordo di programma 2022-2024. Risorse annualità 2024. </vt:lpstr>
      <vt:lpstr>Risorse economiche</vt:lpstr>
      <vt:lpstr>Obiettivi locali prioritari  (punto 2, Allegato B DGR 493/2023)</vt:lpstr>
      <vt:lpstr>Obiettivi e aree di intervento Allegato A DGR 493/2024</vt:lpstr>
      <vt:lpstr>Chi può partecipare? (punto 3, Allegato B DGR 493/2024)</vt:lpstr>
      <vt:lpstr>Limiti di adesione</vt:lpstr>
      <vt:lpstr>Collaborazioni gratuite (punto 4, Allegato B DGR 493/2024)</vt:lpstr>
      <vt:lpstr>Ambito territoriale, durata del progetto e conclusione attività (punto 5, Allegato B DGR 493/2024)</vt:lpstr>
      <vt:lpstr>Tipologie progetti (punto 6, Allegato B DGR 493/2024)</vt:lpstr>
      <vt:lpstr>Cofinanziamento (punto 6, Allegato B DGR 493/2024)</vt:lpstr>
      <vt:lpstr>Modalità di presentazione istanze (punto 7, Allegato B DGR 480/2023)</vt:lpstr>
      <vt:lpstr>Limiti eleggibilità spese (punto 8, Allegato B DGR 493/2024)</vt:lpstr>
      <vt:lpstr>Limiti eleggibilità spese (punto 8, Allegato B DGR 493/2024)</vt:lpstr>
      <vt:lpstr>Ammissibilità spese (punto 8, Allegato B DGR 493/2024)</vt:lpstr>
      <vt:lpstr>Focus – spese in conto capitale (punto 8, Allegato B DGR 493/2024)</vt:lpstr>
      <vt:lpstr>Focus – Personale (punto 8, Allegato B DGR 493/2024)</vt:lpstr>
      <vt:lpstr>Focus deleghe a terzi (punto 8, Allegato B DGR 493/2024)</vt:lpstr>
      <vt:lpstr>Cause di inammissibilità (punto 11, Allegato B DGR 493/2024)</vt:lpstr>
      <vt:lpstr>Criteri di valutazione (punto 12, Allegato B DGR 493/2024)</vt:lpstr>
      <vt:lpstr>Criteri di valutazione (punto 12, Allegato B DGR 493/2024)</vt:lpstr>
      <vt:lpstr>Revoca del finanziamento (punto 19, Allegato B DGR 493/2024)</vt:lpstr>
      <vt:lpstr>Scadenzario</vt:lpstr>
      <vt:lpstr>Qualche suggerimento…</vt:lpstr>
      <vt:lpstr>Assistenza e informazioni</vt:lpstr>
      <vt:lpstr>Direzione Servizi Sociali U.O. Dipendenze, Terzo settore,  Nuove marginalità e Inclusione Sociale Direttore: Dott.ssa Maria Carla Midena  Responsabile PO:  Antonella Carrai 041 - 279 1341 antonella.carrai@regione.veneto.it  Collaboratori: Federica Schenato 041 - 279 1503 federica.schenato@regione.veneto.it  Roberto Vedelago 041 - 279 1446 roberto.vedelago@regione.veneto.it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DGR 13 del 12 gennaio 2021  Avviso pubblico per il finanziamento di Progetti di rilevanza locale promossi da ODV, APS e Fondazioni del Terzo Onlus  Venezia, 08 febbraio 2021</dc:title>
  <dc:creator>Federica Molinaro</dc:creator>
  <cp:lastModifiedBy>FEDERICA SCHENATO</cp:lastModifiedBy>
  <cp:revision>116</cp:revision>
  <dcterms:created xsi:type="dcterms:W3CDTF">2021-02-03T12:05:56Z</dcterms:created>
  <dcterms:modified xsi:type="dcterms:W3CDTF">2024-05-21T07:48:25Z</dcterms:modified>
</cp:coreProperties>
</file>